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85" r:id="rId5"/>
    <p:sldId id="286" r:id="rId6"/>
    <p:sldId id="289" r:id="rId7"/>
    <p:sldId id="290" r:id="rId8"/>
    <p:sldId id="261" r:id="rId9"/>
    <p:sldId id="260" r:id="rId10"/>
    <p:sldId id="259" r:id="rId11"/>
    <p:sldId id="287" r:id="rId12"/>
    <p:sldId id="288" r:id="rId13"/>
  </p:sldIdLst>
  <p:sldSz cx="9144000" cy="5143500" type="screen16x9"/>
  <p:notesSz cx="6858000" cy="9144000"/>
  <p:embeddedFontLst>
    <p:embeddedFont>
      <p:font typeface="Nixie One" panose="020B0604020202020204" charset="0"/>
      <p:regular r:id="rId15"/>
    </p:embeddedFont>
    <p:embeddedFont>
      <p:font typeface="TH Sarabun New" panose="020B0500040200020003" pitchFamily="34" charset="-34"/>
      <p:regular r:id="rId16"/>
      <p:bold r:id="rId17"/>
      <p:italic r:id="rId18"/>
      <p:boldItalic r:id="rId19"/>
    </p:embeddedFont>
    <p:embeddedFont>
      <p:font typeface="Roboto Slab" panose="020B0604020202020204" charset="0"/>
      <p:regular r:id="rId20"/>
      <p:bold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TH SarabunIT๙" panose="020B0500040200020003" charset="-34"/>
      <p:regular r:id="rId26"/>
      <p:bold r:id="rId27"/>
      <p:italic r:id="rId28"/>
      <p:boldItalic r:id="rId29"/>
    </p:embeddedFont>
    <p:embeddedFont>
      <p:font typeface="Impact" panose="020B0806030902050204" pitchFamily="34" charset="0"/>
      <p:regular r:id="rId30"/>
    </p:embeddedFont>
    <p:embeddedFont>
      <p:font typeface="TH SarabunPSK" panose="020B0500040200020003" pitchFamily="34" charset="-34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140FF51-7B62-447A-A7F5-1237B356EED0}">
  <a:tblStyle styleId="{F140FF51-7B62-447A-A7F5-1237B356EED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714980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63525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0827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9066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8378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2498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15794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41964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17502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60989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2725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4288500"/>
            <a:ext cx="9144000" cy="2475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12" name="Shape 12"/>
          <p:cNvSpPr/>
          <p:nvPr/>
        </p:nvSpPr>
        <p:spPr>
          <a:xfrm>
            <a:off x="0" y="500626"/>
            <a:ext cx="9144000" cy="38241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685800" y="2601425"/>
            <a:ext cx="5810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4113600" y="2878750"/>
            <a:ext cx="4505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4113600" y="3983050"/>
            <a:ext cx="4505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sz="1800" b="1">
                <a:solidFill>
                  <a:srgbClr val="94BF6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sz="1800" b="1">
                <a:solidFill>
                  <a:srgbClr val="94BF6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sz="1800" b="1">
                <a:solidFill>
                  <a:srgbClr val="94BF6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9pPr>
          </a:lstStyle>
          <a:p>
            <a:endParaRPr/>
          </a:p>
        </p:txBody>
      </p:sp>
      <p:sp>
        <p:nvSpPr>
          <p:cNvPr id="19" name="Shape 19"/>
          <p:cNvSpPr/>
          <p:nvPr/>
        </p:nvSpPr>
        <p:spPr>
          <a:xfrm>
            <a:off x="0" y="4288499"/>
            <a:ext cx="3474300" cy="2475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0" y="0"/>
            <a:ext cx="34743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21" name="Shape 21"/>
          <p:cNvSpPr/>
          <p:nvPr/>
        </p:nvSpPr>
        <p:spPr>
          <a:xfrm>
            <a:off x="0" y="500626"/>
            <a:ext cx="3474300" cy="38241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Shape 22"/>
          <p:cNvSpPr/>
          <p:nvPr/>
        </p:nvSpPr>
        <p:spPr>
          <a:xfrm>
            <a:off x="0" y="4493604"/>
            <a:ext cx="3474300" cy="118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Shape 23"/>
          <p:cNvSpPr/>
          <p:nvPr/>
        </p:nvSpPr>
        <p:spPr>
          <a:xfrm>
            <a:off x="0" y="4584075"/>
            <a:ext cx="3474300" cy="5595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0" y="1148250"/>
            <a:ext cx="9144000" cy="28470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Shape 27"/>
          <p:cNvSpPr/>
          <p:nvPr/>
        </p:nvSpPr>
        <p:spPr>
          <a:xfrm>
            <a:off x="3398538" y="1599538"/>
            <a:ext cx="2346925" cy="19444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E3142">
                    <a:alpha val="20380"/>
                  </a:srgbClr>
                </a:solidFill>
                <a:latin typeface="Impact"/>
              </a:rPr>
              <a:t>“</a:t>
            </a:r>
          </a:p>
        </p:txBody>
      </p:sp>
      <p:sp>
        <p:nvSpPr>
          <p:cNvPr id="28" name="Shape 28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29" name="Shape 29"/>
          <p:cNvSpPr/>
          <p:nvPr/>
        </p:nvSpPr>
        <p:spPr>
          <a:xfrm>
            <a:off x="0" y="500625"/>
            <a:ext cx="9144000" cy="7320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Shape 30"/>
          <p:cNvSpPr/>
          <p:nvPr/>
        </p:nvSpPr>
        <p:spPr>
          <a:xfrm>
            <a:off x="0" y="3962800"/>
            <a:ext cx="9144000" cy="370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Shape 31"/>
          <p:cNvSpPr/>
          <p:nvPr/>
        </p:nvSpPr>
        <p:spPr>
          <a:xfrm>
            <a:off x="0" y="4333125"/>
            <a:ext cx="9144000" cy="8103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1556175" y="2300275"/>
            <a:ext cx="6031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55600" algn="ctr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000"/>
              <a:buChar char="▪"/>
              <a:defRPr sz="2000">
                <a:solidFill>
                  <a:srgbClr val="FFFFFF"/>
                </a:solidFill>
              </a:defRPr>
            </a:lvl1pPr>
            <a:lvl2pPr marL="914400" lvl="1" indent="-3556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▫"/>
              <a:defRPr sz="2000">
                <a:solidFill>
                  <a:srgbClr val="FFFFFF"/>
                </a:solidFill>
              </a:defRPr>
            </a:lvl2pPr>
            <a:lvl3pPr marL="1371600" lvl="2" indent="-3556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■"/>
              <a:defRPr sz="2000">
                <a:solidFill>
                  <a:srgbClr val="FFFFFF"/>
                </a:solidFill>
              </a:defRPr>
            </a:lvl3pPr>
            <a:lvl4pPr marL="1828800" lvl="3" indent="-3556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●"/>
              <a:defRPr sz="2000">
                <a:solidFill>
                  <a:srgbClr val="FFFFFF"/>
                </a:solidFill>
              </a:defRPr>
            </a:lvl4pPr>
            <a:lvl5pPr marL="2286000" lvl="4" indent="-3556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○"/>
              <a:defRPr sz="2000">
                <a:solidFill>
                  <a:srgbClr val="FFFFFF"/>
                </a:solidFill>
              </a:defRPr>
            </a:lvl5pPr>
            <a:lvl6pPr marL="2743200" lvl="5" indent="-3556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■"/>
              <a:defRPr sz="2000">
                <a:solidFill>
                  <a:srgbClr val="FFFFFF"/>
                </a:solidFill>
              </a:defRPr>
            </a:lvl6pPr>
            <a:lvl7pPr marL="3200400" lvl="6" indent="-3556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●"/>
              <a:defRPr sz="2000">
                <a:solidFill>
                  <a:srgbClr val="FFFFFF"/>
                </a:solidFill>
              </a:defRPr>
            </a:lvl7pPr>
            <a:lvl8pPr marL="3657600" lvl="7" indent="-3556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○"/>
              <a:defRPr sz="2000">
                <a:solidFill>
                  <a:srgbClr val="FFFFFF"/>
                </a:solidFill>
              </a:defRPr>
            </a:lvl8pPr>
            <a:lvl9pPr marL="4114800" lvl="8" indent="-3556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■"/>
              <a:defRPr sz="2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36" name="Shape 36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Shape 38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Shape 39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w="9525" cap="flat" cmpd="sng">
            <a:solidFill>
              <a:srgbClr val="18637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06400">
              <a:spcBef>
                <a:spcPts val="600"/>
              </a:spcBef>
              <a:spcAft>
                <a:spcPts val="0"/>
              </a:spcAft>
              <a:buSzPts val="2800"/>
              <a:buChar char="▪"/>
              <a:defRPr sz="2800"/>
            </a:lvl1pPr>
            <a:lvl2pPr marL="914400" lvl="1" indent="-406400">
              <a:spcBef>
                <a:spcPts val="0"/>
              </a:spcBef>
              <a:spcAft>
                <a:spcPts val="0"/>
              </a:spcAft>
              <a:buSzPts val="2800"/>
              <a:buChar char="▫"/>
              <a:defRPr sz="2800"/>
            </a:lvl2pPr>
            <a:lvl3pPr marL="1371600" lvl="2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marL="1828800" lvl="3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marL="2286000" lvl="4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marL="2743200" lvl="5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marL="3200400" lvl="6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marL="3657600" lvl="7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marL="4114800" lvl="8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46" name="Shape 46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Shape 47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Shape 48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Shape 49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0" name="Shape 50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w="9525" cap="flat" cmpd="sng">
            <a:solidFill>
              <a:srgbClr val="18637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3660300" cy="3158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2"/>
          </p:nvPr>
        </p:nvSpPr>
        <p:spPr>
          <a:xfrm>
            <a:off x="5026623" y="1767275"/>
            <a:ext cx="3660300" cy="3158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tyle A">
  <p:cSld name="BLANK_1_1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/>
        </p:nvSpPr>
        <p:spPr>
          <a:xfrm>
            <a:off x="0" y="1148250"/>
            <a:ext cx="9144000" cy="28470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Shape 93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94" name="Shape 94"/>
          <p:cNvSpPr/>
          <p:nvPr/>
        </p:nvSpPr>
        <p:spPr>
          <a:xfrm>
            <a:off x="0" y="500625"/>
            <a:ext cx="9144000" cy="7320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Shape 95"/>
          <p:cNvSpPr/>
          <p:nvPr/>
        </p:nvSpPr>
        <p:spPr>
          <a:xfrm>
            <a:off x="0" y="3962800"/>
            <a:ext cx="9144000" cy="370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Shape 96"/>
          <p:cNvSpPr/>
          <p:nvPr/>
        </p:nvSpPr>
        <p:spPr>
          <a:xfrm>
            <a:off x="0" y="4333125"/>
            <a:ext cx="9144000" cy="8103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25946B4-8CAE-4CFA-824B-45E9F48EE5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2DB03CB-E575-4572-A4EC-1B63D72A38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A367F5F-2692-47DC-843A-5B14974AA7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7B286647-A73F-4152-A278-420B9E40873E}" type="datetimeFigureOut">
              <a:rPr lang="th-TH" smtClean="0"/>
              <a:t>04/07/61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D0D621C-FF5F-4355-B9CA-EEC718634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F2A21C8-59BC-4479-A84A-996A55EE3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144C-A6CE-4403-9160-A3B19520ED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4720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7" r:id="rId6"/>
    <p:sldLayoutId id="2147483660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ctrTitle"/>
          </p:nvPr>
        </p:nvSpPr>
        <p:spPr>
          <a:xfrm>
            <a:off x="1266857" y="896482"/>
            <a:ext cx="7492430" cy="266942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54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กิจกรรมการแลกเปลี่ยนเรียนรู้ </a:t>
            </a:r>
            <a:br>
              <a:rPr lang="th-TH" sz="54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54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นำเสนอนวัตกรรม</a:t>
            </a:r>
            <a:br>
              <a:rPr lang="th-TH" sz="54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54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การขับเคลื่อนพัฒนาโรงเรียนคุณธรรม</a:t>
            </a:r>
            <a:endParaRPr sz="5400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10" name="Shape 110"/>
          <p:cNvGrpSpPr/>
          <p:nvPr/>
        </p:nvGrpSpPr>
        <p:grpSpPr>
          <a:xfrm>
            <a:off x="397131" y="770812"/>
            <a:ext cx="964541" cy="1011307"/>
            <a:chOff x="5961125" y="1623900"/>
            <a:chExt cx="427450" cy="448175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111" name="Shape 111"/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0" t="0" r="0" b="0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19050" cap="rnd" cmpd="sng">
              <a:solidFill>
                <a:srgbClr val="18637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Shape 112"/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0" t="0" r="0" b="0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19050" cap="rnd" cmpd="sng">
              <a:solidFill>
                <a:srgbClr val="18637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19050" cap="rnd" cmpd="sng">
              <a:solidFill>
                <a:srgbClr val="18637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0" t="0" r="0" b="0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19050" cap="rnd" cmpd="sng">
              <a:solidFill>
                <a:srgbClr val="18637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0" t="0" r="0" b="0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19050" cap="rnd" cmpd="sng">
              <a:solidFill>
                <a:srgbClr val="18637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0" t="0" r="0" b="0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19050" cap="rnd" cmpd="sng">
              <a:solidFill>
                <a:srgbClr val="18637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0" t="0" r="0" b="0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19050" cap="rnd" cmpd="sng">
              <a:solidFill>
                <a:srgbClr val="18637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5491" y="159232"/>
            <a:ext cx="1624901" cy="16249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0" y="787441"/>
            <a:ext cx="3454792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แบบบันทึก</a:t>
            </a:r>
          </a:p>
          <a:p>
            <a:r>
              <a:rPr lang="th-TH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การแลกเปลี่ยนเรียนรู้</a:t>
            </a:r>
          </a:p>
          <a:p>
            <a:r>
              <a:rPr lang="th-TH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นิทรรศการฯ</a:t>
            </a:r>
            <a:endParaRPr lang="th-TH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9440" y="0"/>
            <a:ext cx="3840480" cy="5035076"/>
          </a:xfrm>
          <a:prstGeom prst="rect">
            <a:avLst/>
          </a:prstGeom>
        </p:spPr>
      </p:pic>
      <p:sp>
        <p:nvSpPr>
          <p:cNvPr id="5" name="คำบรรยายภาพแบบวงรี 4"/>
          <p:cNvSpPr/>
          <p:nvPr/>
        </p:nvSpPr>
        <p:spPr>
          <a:xfrm>
            <a:off x="6651057" y="2099898"/>
            <a:ext cx="2329314" cy="1622401"/>
          </a:xfrm>
          <a:prstGeom prst="wedgeEllipseCallout">
            <a:avLst>
              <a:gd name="adj1" fmla="val -5958"/>
              <a:gd name="adj2" fmla="val 965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ลงลายมือชื่อ</a:t>
            </a:r>
          </a:p>
          <a:p>
            <a:pPr algn="ctr"/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ผอ.โรงเรียน</a:t>
            </a:r>
            <a:endParaRPr lang="th-T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0" y="787441"/>
            <a:ext cx="3536546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แบบบันทึก</a:t>
            </a:r>
          </a:p>
          <a:p>
            <a:r>
              <a:rPr lang="th-TH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การแลกเปลี่ยนเรียนรู้</a:t>
            </a:r>
          </a:p>
          <a:p>
            <a:r>
              <a:rPr lang="th-TH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การนำเสนอนวัตกรรม</a:t>
            </a:r>
            <a:endParaRPr lang="th-TH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9750" y="228772"/>
            <a:ext cx="3839210" cy="481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96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59" y="100"/>
            <a:ext cx="8971516" cy="51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11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44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วัตถุประสงค์</a:t>
            </a:r>
            <a:endParaRPr sz="4400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23" name="Shape 123"/>
          <p:cNvGrpSpPr/>
          <p:nvPr/>
        </p:nvGrpSpPr>
        <p:grpSpPr>
          <a:xfrm>
            <a:off x="333623" y="861852"/>
            <a:ext cx="366458" cy="366437"/>
            <a:chOff x="1923675" y="1633650"/>
            <a:chExt cx="436000" cy="435975"/>
          </a:xfrm>
        </p:grpSpPr>
        <p:sp>
          <p:nvSpPr>
            <p:cNvPr id="124" name="Shape 124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0" t="0" r="0" b="0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Shape 125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Shape 126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0" t="0" r="0" b="0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Shape 127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Shape 128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0" t="0" r="0" b="0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0" t="0" r="0" b="0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" name="Shape 133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660157" y="1728561"/>
            <a:ext cx="7910828" cy="2843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lnSpc>
                <a:spcPct val="107000"/>
              </a:lnSpc>
              <a:buFont typeface="+mj-lt"/>
              <a:buAutoNum type="arabicPeriod"/>
            </a:pPr>
            <a:r>
              <a:rPr lang="th-TH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เพื่อให้ผู้บริหารโรงเรียน ครู และนักเรียนในโรงเรียนที่เป็นหน่วยขับเคลื่อน ได้นำเสนอ</a:t>
            </a:r>
            <a:r>
              <a:rPr lang="th-TH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นวัตกรรม </a:t>
            </a:r>
            <a:r>
              <a:rPr lang="th-TH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การขับเคลื่อนพัฒนาโรงเรียนที่เป็นหน่วยขับเคลื่อนโรงเรียนคุณธรรม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742950" lvl="1" indent="-285750">
              <a:lnSpc>
                <a:spcPct val="107000"/>
              </a:lnSpc>
              <a:buFont typeface="+mj-lt"/>
              <a:buAutoNum type="arabicPeriod"/>
            </a:pPr>
            <a:r>
              <a:rPr lang="th-TH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เพื่อให้ผู้บริหารโรงเรียน ครู และนักเรียนในโรงเรียนที่เป็นหน่วยขับเคลื่อน ได้แลกเปลี่ยนเรียนรู้นวัตกรรมการขับเคลื่อนพัฒนาโรงเรียนที่เป็นหน่วยขับเคลื่อนโรงเรียนคุณธรรม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th-TH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พื่อขยายผลนวัตกรรมการขับเคลื่อนพัฒนาโรงเรียนที่เป็นหน่วยขับเคลื่อนโรงเรียนคุณธรรมสู่โรงเรียนอื่น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6056" y="274223"/>
            <a:ext cx="1872853" cy="13830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ctrTitle" idx="4294967295"/>
          </p:nvPr>
        </p:nvSpPr>
        <p:spPr>
          <a:xfrm>
            <a:off x="911096" y="491444"/>
            <a:ext cx="6593700" cy="75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th-TH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กลุ่มเป้าหมาย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9" name="Shape 139"/>
          <p:cNvSpPr txBox="1">
            <a:spLocks noGrp="1"/>
          </p:cNvSpPr>
          <p:nvPr>
            <p:ph type="subTitle" idx="4294967295"/>
          </p:nvPr>
        </p:nvSpPr>
        <p:spPr>
          <a:xfrm>
            <a:off x="507996" y="1181769"/>
            <a:ext cx="8355459" cy="33129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ผู้บริหารโรงเรียนที่เป็นหน่วยขับเคลื่อนโรงเรียนคุณธรรม  </a:t>
            </a:r>
            <a:r>
              <a:rPr lang="th-TH" sz="2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จำนวน    </a:t>
            </a:r>
            <a:r>
              <a:rPr lang="en-US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17  </a:t>
            </a:r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คน</a:t>
            </a:r>
            <a:endParaRPr lang="en-US" sz="2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ครูในโรงเรียนที่เป็นหน่วยขับเคลื่อนโรงเรียนคุณธรรม 	จำนวน    </a:t>
            </a:r>
            <a:r>
              <a:rPr lang="en-US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17  </a:t>
            </a:r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คน</a:t>
            </a:r>
            <a:endParaRPr lang="en-US" sz="2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th-TH" sz="2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นักเรียนในโรงเรียนที่เป็นหน่วยขับเลื่อนโรงเรียนคุณธรรม	จำนวน    </a:t>
            </a:r>
            <a:r>
              <a:rPr lang="en-US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34</a:t>
            </a:r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คน</a:t>
            </a:r>
            <a:endParaRPr lang="en-US" sz="2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th-TH" sz="2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ผู้บริหารหรือครู</a:t>
            </a:r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จากโรงเรียนอื่น ๆ เครือข่ายละ </a:t>
            </a:r>
            <a:r>
              <a:rPr lang="en-US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คน	จำนวน    </a:t>
            </a:r>
            <a:r>
              <a:rPr lang="en-US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32  </a:t>
            </a:r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คน</a:t>
            </a:r>
            <a:endParaRPr lang="en-US" sz="2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 </a:t>
            </a:r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ศึกษานิเทศก์				</a:t>
            </a:r>
            <a:r>
              <a:rPr lang="th-TH" sz="2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จำนวน    </a:t>
            </a:r>
            <a:r>
              <a:rPr lang="en-US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17  </a:t>
            </a:r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คน</a:t>
            </a:r>
            <a:endParaRPr lang="en-US" sz="2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		</a:t>
            </a:r>
            <a:r>
              <a:rPr lang="th-TH" sz="2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รวม</a:t>
            </a:r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ทั้งสิ้น	</a:t>
            </a:r>
            <a:r>
              <a:rPr lang="th-TH" sz="2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  </a:t>
            </a:r>
            <a:r>
              <a:rPr lang="en-US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117  </a:t>
            </a:r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คน</a:t>
            </a:r>
            <a:endParaRPr lang="en-US" sz="2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1" name="Shape 141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0313" y="118211"/>
            <a:ext cx="1470946" cy="12870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7" name="Shape 123"/>
          <p:cNvGrpSpPr/>
          <p:nvPr/>
        </p:nvGrpSpPr>
        <p:grpSpPr>
          <a:xfrm>
            <a:off x="507996" y="732875"/>
            <a:ext cx="366458" cy="366437"/>
            <a:chOff x="1923675" y="1633650"/>
            <a:chExt cx="436000" cy="435975"/>
          </a:xfrm>
        </p:grpSpPr>
        <p:sp>
          <p:nvSpPr>
            <p:cNvPr id="8" name="Shape 124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0" t="0" r="0" b="0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Shape 125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Shape 126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0" t="0" r="0" b="0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Shape 127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128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0" t="0" r="0" b="0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Shape 129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0" t="0" r="0" b="0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Shape 139"/>
          <p:cNvSpPr txBox="1">
            <a:spLocks/>
          </p:cNvSpPr>
          <p:nvPr/>
        </p:nvSpPr>
        <p:spPr>
          <a:xfrm>
            <a:off x="911096" y="4343078"/>
            <a:ext cx="8355459" cy="638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38100" indent="0"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6. </a:t>
            </a:r>
            <a:r>
              <a:rPr lang="th-TH" sz="28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ผู้บริหารหรือครูจากทุกโรงเรียน โรงเรียนละ </a:t>
            </a:r>
            <a:r>
              <a:rPr lang="en-US" sz="28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sz="28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คน	       จำนวน  </a:t>
            </a:r>
            <a:r>
              <a:rPr lang="en-US" sz="28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159 </a:t>
            </a:r>
            <a:r>
              <a:rPr lang="th-TH" sz="28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คน</a:t>
            </a:r>
            <a:endParaRPr lang="en-US" sz="28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th-TH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สถานที่จัดกิจกรรม </a:t>
            </a:r>
          </a:p>
        </p:txBody>
      </p:sp>
      <p:grpSp>
        <p:nvGrpSpPr>
          <p:cNvPr id="123" name="Shape 123"/>
          <p:cNvGrpSpPr/>
          <p:nvPr/>
        </p:nvGrpSpPr>
        <p:grpSpPr>
          <a:xfrm>
            <a:off x="333623" y="861852"/>
            <a:ext cx="366458" cy="366437"/>
            <a:chOff x="1923675" y="1633650"/>
            <a:chExt cx="436000" cy="435975"/>
          </a:xfrm>
        </p:grpSpPr>
        <p:sp>
          <p:nvSpPr>
            <p:cNvPr id="124" name="Shape 124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0" t="0" r="0" b="0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Shape 125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Shape 126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0" t="0" r="0" b="0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Shape 127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Shape 128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0" t="0" r="0" b="0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0" t="0" r="0" b="0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" name="Shape 133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12" name="Shape 146"/>
          <p:cNvSpPr txBox="1">
            <a:spLocks/>
          </p:cNvSpPr>
          <p:nvPr/>
        </p:nvSpPr>
        <p:spPr>
          <a:xfrm>
            <a:off x="1243171" y="1692989"/>
            <a:ext cx="6935057" cy="1533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th-TH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อาคารเอนกประสงค์โรงเรียนบ้านคลองขุด</a:t>
            </a:r>
            <a:br>
              <a:rPr lang="th-TH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th-TH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26" name="Picture 2" descr="https://f8a89d9a-a-7858b0fb-s-sites.googlegroups.com/a/esdc.go.th/sesao24/prachasamphanth/karphathnasakyphaphkhrukaennarongreiynkhunthrrmsphth/large_1112221.jpg?attachauth=ANoY7coAtGpmlHvS4LCEdsJpnBnafbhKAsa81iVm6THnotSVwa-yx5dqIJUB3swhxgjYaFRte1UamwX5HaIZIco3iVSNrKQkgspBFCtOCe-6dvoVqPLCaKH74cDXFfnu1RChwW_1lBPaFcHtx8z5N7Fpa3PBnbirnypkWp8VSY7nKg4GIktiBOnxBEv5DMxhhnQ72EYvQ_Bf7TtyMMgsWbm4zYrmRdWWS7TF_5ChHFJ0wgeBJcRnZWNL5qkAigk3-jL-SDMqY67g2iCmqs9zcJCcLHyywroyOg9ag2uudgFeIEGTuW6i814%3D&amp;attredirects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042" y="2819968"/>
            <a:ext cx="1921042" cy="192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80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th-TH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ระยะเวลา</a:t>
            </a:r>
            <a:endParaRPr lang="th-TH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23" name="Shape 123"/>
          <p:cNvGrpSpPr/>
          <p:nvPr/>
        </p:nvGrpSpPr>
        <p:grpSpPr>
          <a:xfrm>
            <a:off x="333623" y="861852"/>
            <a:ext cx="366458" cy="366437"/>
            <a:chOff x="1923675" y="1633650"/>
            <a:chExt cx="436000" cy="435975"/>
          </a:xfrm>
        </p:grpSpPr>
        <p:sp>
          <p:nvSpPr>
            <p:cNvPr id="124" name="Shape 124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0" t="0" r="0" b="0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Shape 125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Shape 126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0" t="0" r="0" b="0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Shape 127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Shape 128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0" t="0" r="0" b="0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0" t="0" r="0" b="0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" name="Shape 133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12" name="Shape 146"/>
          <p:cNvSpPr txBox="1">
            <a:spLocks/>
          </p:cNvSpPr>
          <p:nvPr/>
        </p:nvSpPr>
        <p:spPr>
          <a:xfrm>
            <a:off x="1315090" y="1898472"/>
            <a:ext cx="6935057" cy="1533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en-US" sz="4400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</a:t>
            </a:r>
            <a:r>
              <a:rPr lang="th-TH" sz="4400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วัน </a:t>
            </a:r>
            <a:endParaRPr lang="th-TH" sz="4400" dirty="0" smtClean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/>
            <a:r>
              <a:rPr lang="th-TH" sz="4400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คือ </a:t>
            </a:r>
            <a:r>
              <a:rPr lang="th-TH" sz="4400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วันศุกร์ที่ </a:t>
            </a:r>
            <a:r>
              <a:rPr lang="en-US" sz="4400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14 </a:t>
            </a:r>
            <a:r>
              <a:rPr lang="th-TH" sz="4400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กันยายน </a:t>
            </a:r>
            <a:r>
              <a:rPr lang="en-US" sz="4400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2561</a:t>
            </a:r>
            <a:endParaRPr lang="th-TH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0140" y="3196741"/>
            <a:ext cx="1622659" cy="162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52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1146024" y="530725"/>
            <a:ext cx="3456455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th-TH" sz="40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รูปแบบการนำเสนอ</a:t>
            </a:r>
            <a:endParaRPr lang="en-US" sz="4000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162" name="Shape 162"/>
          <p:cNvGrpSpPr/>
          <p:nvPr/>
        </p:nvGrpSpPr>
        <p:grpSpPr>
          <a:xfrm>
            <a:off x="333623" y="861852"/>
            <a:ext cx="366458" cy="366437"/>
            <a:chOff x="1923675" y="1633650"/>
            <a:chExt cx="436000" cy="435975"/>
          </a:xfrm>
        </p:grpSpPr>
        <p:sp>
          <p:nvSpPr>
            <p:cNvPr id="163" name="Shape 163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0" t="0" r="0" b="0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Shape 164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Shape 165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0" t="0" r="0" b="0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Shape 166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Shape 167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0" t="0" r="0" b="0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Shape 168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0" t="0" r="0" b="0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9" name="Shape 169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2" name="ตัวแทนข้อความ 1"/>
          <p:cNvSpPr>
            <a:spLocks noGrp="1"/>
          </p:cNvSpPr>
          <p:nvPr>
            <p:ph type="body" idx="1"/>
          </p:nvPr>
        </p:nvSpPr>
        <p:spPr>
          <a:xfrm>
            <a:off x="557849" y="1482424"/>
            <a:ext cx="8268517" cy="3498975"/>
          </a:xfrm>
        </p:spPr>
        <p:txBody>
          <a:bodyPr/>
          <a:lstStyle/>
          <a:p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นิทรรศการนวัตกรรมการขับเคลื่อนโรงเรียนคุณธรรม</a:t>
            </a:r>
            <a:endParaRPr lang="th-TH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1">
              <a:buFontTx/>
              <a:buChar char="-"/>
            </a:pP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ผู้อำนวยการโรงเรียน</a:t>
            </a:r>
          </a:p>
          <a:p>
            <a:pPr lvl="1">
              <a:buFontTx/>
              <a:buChar char="-"/>
            </a:pP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ครู</a:t>
            </a:r>
          </a:p>
          <a:p>
            <a:pPr lvl="1">
              <a:buFontTx/>
              <a:buChar char="-"/>
            </a:pP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นักเรียน</a:t>
            </a:r>
          </a:p>
          <a:p>
            <a:pPr lvl="1">
              <a:buFontTx/>
              <a:buChar char="-"/>
            </a:pP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ครอบครัว</a:t>
            </a:r>
          </a:p>
          <a:p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การนำเสนอบนเวที</a:t>
            </a:r>
          </a:p>
          <a:p>
            <a:pPr lvl="1">
              <a:buFontTx/>
              <a:buChar char="-"/>
            </a:pP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ผู้อำนวยการโรงเรียน</a:t>
            </a:r>
          </a:p>
          <a:p>
            <a:pPr lvl="1">
              <a:buFontTx/>
              <a:buChar char="-"/>
            </a:pP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ครู</a:t>
            </a:r>
          </a:p>
          <a:p>
            <a:pPr marL="50800" indent="0">
              <a:buNone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50800" indent="0">
              <a:buNone/>
            </a:pPr>
            <a:endParaRPr lang="th-TH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026" name="Picture 2" descr="à¹à¸¡à¹à¸¡à¸µà¸à¹à¸­à¸à¸§à¸²à¸¡à¸à¸³à¸à¸±à¸à¸ à¸²à¸à¸­à¸±à¸à¹à¸à¸¡à¸±à¸à¸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513" y="2449956"/>
            <a:ext cx="1911768" cy="253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35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83F2E841-DBD9-4D72-ADA3-4F8AF08D12AB}"/>
              </a:ext>
            </a:extLst>
          </p:cNvPr>
          <p:cNvSpPr/>
          <p:nvPr/>
        </p:nvSpPr>
        <p:spPr>
          <a:xfrm>
            <a:off x="3022600" y="245530"/>
            <a:ext cx="3124200" cy="58420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แผนผังห้องประชุม ร.ร. บ้านคลองขุด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A323B4C8-F5A5-41E7-899F-43A347492A00}"/>
              </a:ext>
            </a:extLst>
          </p:cNvPr>
          <p:cNvSpPr/>
          <p:nvPr/>
        </p:nvSpPr>
        <p:spPr>
          <a:xfrm>
            <a:off x="3107267" y="918631"/>
            <a:ext cx="2810933" cy="584201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เวที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2BA13954-A9BC-4811-B5CB-41E38A1ABBB8}"/>
              </a:ext>
            </a:extLst>
          </p:cNvPr>
          <p:cNvSpPr/>
          <p:nvPr/>
        </p:nvSpPr>
        <p:spPr>
          <a:xfrm>
            <a:off x="3022600" y="1591734"/>
            <a:ext cx="3124200" cy="218017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ctr"/>
            <a:endParaRPr lang="th-TH" sz="28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ctr"/>
            <a:endParaRPr lang="th-TH" sz="28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ctr"/>
            <a:r>
              <a:rPr lang="th-TH" sz="2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เก้าอี้  </a:t>
            </a:r>
            <a:r>
              <a:rPr lang="en-US" sz="2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200  </a:t>
            </a:r>
            <a:r>
              <a:rPr lang="th-TH" sz="2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ตัว</a:t>
            </a:r>
          </a:p>
          <a:p>
            <a:pPr algn="ctr"/>
            <a:endParaRPr lang="th-TH" sz="28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ctr"/>
            <a:endParaRPr lang="th-TH" sz="28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ctr"/>
            <a:endParaRPr lang="th-TH" sz="28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731C8EE8-B7B4-4584-BC69-EF7E948FC530}"/>
              </a:ext>
            </a:extLst>
          </p:cNvPr>
          <p:cNvSpPr/>
          <p:nvPr/>
        </p:nvSpPr>
        <p:spPr>
          <a:xfrm>
            <a:off x="2995084" y="3945465"/>
            <a:ext cx="956734" cy="440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๙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B622C42C-09AA-4B35-AED4-4BAE4D7235C2}"/>
              </a:ext>
            </a:extLst>
          </p:cNvPr>
          <p:cNvSpPr/>
          <p:nvPr/>
        </p:nvSpPr>
        <p:spPr>
          <a:xfrm>
            <a:off x="4178290" y="3908425"/>
            <a:ext cx="956734" cy="440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๑๐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AAD996CD-43A7-4442-A0F6-61DFD3326FD3}"/>
              </a:ext>
            </a:extLst>
          </p:cNvPr>
          <p:cNvSpPr/>
          <p:nvPr/>
        </p:nvSpPr>
        <p:spPr>
          <a:xfrm>
            <a:off x="2990844" y="4474635"/>
            <a:ext cx="956734" cy="440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๖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1ACFC83E-5C95-4F9D-B62A-8BF3FFCEB542}"/>
              </a:ext>
            </a:extLst>
          </p:cNvPr>
          <p:cNvSpPr/>
          <p:nvPr/>
        </p:nvSpPr>
        <p:spPr>
          <a:xfrm>
            <a:off x="4178290" y="4457697"/>
            <a:ext cx="956734" cy="440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๗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30560034-98D3-4341-A57B-7BC0A7C051DD}"/>
              </a:ext>
            </a:extLst>
          </p:cNvPr>
          <p:cNvSpPr/>
          <p:nvPr/>
        </p:nvSpPr>
        <p:spPr>
          <a:xfrm>
            <a:off x="5278965" y="4457697"/>
            <a:ext cx="956734" cy="440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๘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85BD0A91-3F11-46D5-B3A4-895820046BBB}"/>
              </a:ext>
            </a:extLst>
          </p:cNvPr>
          <p:cNvSpPr/>
          <p:nvPr/>
        </p:nvSpPr>
        <p:spPr>
          <a:xfrm>
            <a:off x="5278964" y="3894666"/>
            <a:ext cx="956734" cy="440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๑๑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49C0564E-86BC-478A-BF52-47CEFA788D6A}"/>
              </a:ext>
            </a:extLst>
          </p:cNvPr>
          <p:cNvSpPr/>
          <p:nvPr/>
        </p:nvSpPr>
        <p:spPr>
          <a:xfrm>
            <a:off x="1794936" y="3945466"/>
            <a:ext cx="956734" cy="440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๔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CCE7D66B-C0B8-4D45-BE42-B3B560623723}"/>
              </a:ext>
            </a:extLst>
          </p:cNvPr>
          <p:cNvSpPr/>
          <p:nvPr/>
        </p:nvSpPr>
        <p:spPr>
          <a:xfrm>
            <a:off x="1803397" y="3385081"/>
            <a:ext cx="956734" cy="440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๓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="" xmlns:a16="http://schemas.microsoft.com/office/drawing/2014/main" id="{FBEFD035-3714-4DA5-AB0E-8BCD94569D6A}"/>
              </a:ext>
            </a:extLst>
          </p:cNvPr>
          <p:cNvSpPr/>
          <p:nvPr/>
        </p:nvSpPr>
        <p:spPr>
          <a:xfrm>
            <a:off x="6421962" y="4474635"/>
            <a:ext cx="956734" cy="440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๑๒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4325134F-A750-48C1-B05C-7941C745968E}"/>
              </a:ext>
            </a:extLst>
          </p:cNvPr>
          <p:cNvSpPr/>
          <p:nvPr/>
        </p:nvSpPr>
        <p:spPr>
          <a:xfrm>
            <a:off x="6421962" y="3353853"/>
            <a:ext cx="956734" cy="440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๑๔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C38279EB-75F2-4070-B912-1940014C0BDF}"/>
              </a:ext>
            </a:extLst>
          </p:cNvPr>
          <p:cNvSpPr/>
          <p:nvPr/>
        </p:nvSpPr>
        <p:spPr>
          <a:xfrm>
            <a:off x="6421962" y="3908425"/>
            <a:ext cx="956734" cy="440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๑๓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2EC4363C-67CA-47F2-8315-52488C6EB2E1}"/>
              </a:ext>
            </a:extLst>
          </p:cNvPr>
          <p:cNvSpPr/>
          <p:nvPr/>
        </p:nvSpPr>
        <p:spPr>
          <a:xfrm>
            <a:off x="6421962" y="2790822"/>
            <a:ext cx="956734" cy="440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๑๕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="" xmlns:a16="http://schemas.microsoft.com/office/drawing/2014/main" id="{5F37FDF3-69A6-4E91-B43D-58AE07017C24}"/>
              </a:ext>
            </a:extLst>
          </p:cNvPr>
          <p:cNvSpPr/>
          <p:nvPr/>
        </p:nvSpPr>
        <p:spPr>
          <a:xfrm>
            <a:off x="1794934" y="2827869"/>
            <a:ext cx="956734" cy="440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๒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="" xmlns:a16="http://schemas.microsoft.com/office/drawing/2014/main" id="{273745FD-3C62-46C1-9697-09AD57E4AD38}"/>
              </a:ext>
            </a:extLst>
          </p:cNvPr>
          <p:cNvSpPr/>
          <p:nvPr/>
        </p:nvSpPr>
        <p:spPr>
          <a:xfrm>
            <a:off x="6405033" y="2216153"/>
            <a:ext cx="956734" cy="440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๑๖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="" xmlns:a16="http://schemas.microsoft.com/office/drawing/2014/main" id="{0CE45FF1-CADA-4775-98EC-B6069D91B9A6}"/>
              </a:ext>
            </a:extLst>
          </p:cNvPr>
          <p:cNvSpPr/>
          <p:nvPr/>
        </p:nvSpPr>
        <p:spPr>
          <a:xfrm>
            <a:off x="6392332" y="1661581"/>
            <a:ext cx="956734" cy="440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๑๗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="" xmlns:a16="http://schemas.microsoft.com/office/drawing/2014/main" id="{5BBEED87-E2D7-4103-9698-70C680419BD5}"/>
              </a:ext>
            </a:extLst>
          </p:cNvPr>
          <p:cNvSpPr/>
          <p:nvPr/>
        </p:nvSpPr>
        <p:spPr>
          <a:xfrm>
            <a:off x="1775883" y="2267484"/>
            <a:ext cx="956734" cy="440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๑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="" xmlns:a16="http://schemas.microsoft.com/office/drawing/2014/main" id="{BB5F845C-550C-4465-85B1-3D433240DE3A}"/>
              </a:ext>
            </a:extLst>
          </p:cNvPr>
          <p:cNvSpPr/>
          <p:nvPr/>
        </p:nvSpPr>
        <p:spPr>
          <a:xfrm>
            <a:off x="1782233" y="1681690"/>
            <a:ext cx="956734" cy="440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ลงทะเบียน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="" xmlns:a16="http://schemas.microsoft.com/office/drawing/2014/main" id="{6E780B3E-CB8F-4238-AD7C-E82F385C90D8}"/>
              </a:ext>
            </a:extLst>
          </p:cNvPr>
          <p:cNvSpPr/>
          <p:nvPr/>
        </p:nvSpPr>
        <p:spPr>
          <a:xfrm>
            <a:off x="1803397" y="4502678"/>
            <a:ext cx="956734" cy="440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๕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="" xmlns:a16="http://schemas.microsoft.com/office/drawing/2014/main" id="{3C7F766B-DE35-4520-82DB-FFE128B7F839}"/>
              </a:ext>
            </a:extLst>
          </p:cNvPr>
          <p:cNvSpPr/>
          <p:nvPr/>
        </p:nvSpPr>
        <p:spPr>
          <a:xfrm>
            <a:off x="296332" y="191554"/>
            <a:ext cx="2226734" cy="131127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5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ขนาดห้องประชุม</a:t>
            </a:r>
          </a:p>
          <a:p>
            <a:pPr algn="ctr"/>
            <a:r>
              <a:rPr lang="th-TH" sz="15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กว้าง  ๒๑  เมตร</a:t>
            </a:r>
            <a:r>
              <a:rPr lang="en-US" sz="15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x </a:t>
            </a:r>
            <a:r>
              <a:rPr lang="th-TH" sz="15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ยาว  ๓๑  เมตร</a:t>
            </a:r>
          </a:p>
          <a:p>
            <a:pPr algn="ctr"/>
            <a:r>
              <a:rPr lang="th-TH" sz="15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โต๊ะจัดนิทรรศการ ๑๒๐ </a:t>
            </a:r>
            <a:r>
              <a:rPr lang="en-US" sz="15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x</a:t>
            </a:r>
            <a:r>
              <a:rPr lang="th-TH" sz="15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๑๘๐  ซม.</a:t>
            </a:r>
          </a:p>
          <a:p>
            <a:pPr algn="ctr"/>
            <a:r>
              <a:rPr lang="th-TH" sz="15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ระยะห่างระหว่างโต๊ะ  ๒  เมตร</a:t>
            </a:r>
          </a:p>
        </p:txBody>
      </p:sp>
    </p:spTree>
    <p:extLst>
      <p:ext uri="{BB962C8B-B14F-4D97-AF65-F5344CB8AC3E}">
        <p14:creationId xmlns:p14="http://schemas.microsoft.com/office/powerpoint/2010/main" val="3030490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1146024" y="530725"/>
            <a:ext cx="3456455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th-TH" sz="400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กำหนดการจัดกิจกรรม</a:t>
            </a:r>
            <a:endParaRPr lang="en-US" sz="4000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162" name="Shape 162"/>
          <p:cNvGrpSpPr/>
          <p:nvPr/>
        </p:nvGrpSpPr>
        <p:grpSpPr>
          <a:xfrm>
            <a:off x="333623" y="861852"/>
            <a:ext cx="366458" cy="366437"/>
            <a:chOff x="1923675" y="1633650"/>
            <a:chExt cx="436000" cy="435975"/>
          </a:xfrm>
        </p:grpSpPr>
        <p:sp>
          <p:nvSpPr>
            <p:cNvPr id="163" name="Shape 163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0" t="0" r="0" b="0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Shape 164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Shape 165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0" t="0" r="0" b="0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Shape 166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Shape 167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0" t="0" r="0" b="0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Shape 168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0" t="0" r="0" b="0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9" name="Shape 169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2" name="ตัวแทนข้อความ 1"/>
          <p:cNvSpPr>
            <a:spLocks noGrp="1"/>
          </p:cNvSpPr>
          <p:nvPr>
            <p:ph type="body" idx="1"/>
          </p:nvPr>
        </p:nvSpPr>
        <p:spPr>
          <a:xfrm>
            <a:off x="557849" y="1559425"/>
            <a:ext cx="8875151" cy="3158700"/>
          </a:xfrm>
        </p:spPr>
        <p:txBody>
          <a:bodyPr/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08.30 </a:t>
            </a: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น.	ผู้เข้าร่วมงานลงทะเบียน รับสมุดบันทึกกิจกรรม และคูปองอาหาร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09.00 </a:t>
            </a: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น.	พิธีเปิด 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09.30 </a:t>
            </a: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น.	แลกเปลี่ยนเรียนรู้นิทรรศการ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3 </a:t>
            </a: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รอบ รอบละ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15 </a:t>
            </a: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นาที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10.15 </a:t>
            </a: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น.	การนำเสนอนวัตกรรมของผู้บริหารสถานศึกษาและครูบนเวที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12.00 </a:t>
            </a: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น.	พักรับประทานอาหารกลางวัน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13.00 </a:t>
            </a: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น.	การนำเสนอนวัตกรรมของผู้บริหารสถานศึกษาและครูบนเวที (ต่อ)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15.30 </a:t>
            </a: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น.	เปิดโหวตให้คะแนนการนำเสนอบนเวที และนิทรรศการ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  </a:t>
            </a:r>
          </a:p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15.45 </a:t>
            </a: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น.	ปิดโหวตให้คะแนนการนำเสนอบนเวที และนิทรรศการ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  </a:t>
            </a:r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รวบรวม</a:t>
            </a: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คะแนน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16.00 </a:t>
            </a: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น.	มอบของที่ระลึกให้กับโรงเรียนที่ได้คะแนนโหวตสูงสุด และพิธีปิด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50800" indent="0">
              <a:buNone/>
            </a:pPr>
            <a:endPara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3" name="รูปภาพ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9579" y="79779"/>
            <a:ext cx="1581681" cy="15816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203735" y="1444950"/>
            <a:ext cx="8737600" cy="295112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01600" indent="0" algn="l"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1. 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ร่วมแลกเปลี่ยนเรียนรู้การนำเสนอนวัตกรรมของผู้บริหารสถานศึกษาและครู </a:t>
            </a:r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                อย่างน้อย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3 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โรงเรียน พร้อมบันทึกผลการแลกเปลี่ยน</a:t>
            </a:r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เรียนรู้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101600" indent="0" algn="l">
              <a:buNone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2. </a:t>
            </a:r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ชมนิทรรศการผลงานของนักเรียนและโรงเรียน อย่างน้อย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3 </a:t>
            </a:r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โรงเรียน พร้อมบันทึกผลการชมนิทรรศการ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101600" indent="0" algn="l">
              <a:buNone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3. </a:t>
            </a:r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ร่วมโหวตให้คะแนนการนำเสนอบนเวที และนิทรรศการ (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1 </a:t>
            </a:r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คน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1</a:t>
            </a:r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 คะแนน)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101600" indent="0" algn="l">
              <a:buNone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4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. 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มีเวลาเข้าร่วมกิจกรรมไม่น้อยกว่าร้อยละ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80</a:t>
            </a:r>
            <a:endParaRPr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55" name="Shape 155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424254" y="619542"/>
            <a:ext cx="76947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32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เกณฑ์การมอบเกียรติ</a:t>
            </a:r>
            <a:r>
              <a:rPr lang="th-TH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บัตรสำหรับ</a:t>
            </a:r>
            <a:r>
              <a:rPr lang="th-TH" sz="32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ผู้เข้าร่วมกิจกรรมแลกเปลี่ยนเรียนรู้</a:t>
            </a:r>
            <a:endParaRPr lang="en-US" sz="2800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2694" y="3783063"/>
            <a:ext cx="1226018" cy="1226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" name="Shape 123"/>
          <p:cNvGrpSpPr/>
          <p:nvPr/>
        </p:nvGrpSpPr>
        <p:grpSpPr>
          <a:xfrm>
            <a:off x="203735" y="683631"/>
            <a:ext cx="366458" cy="366437"/>
            <a:chOff x="1923675" y="1633650"/>
            <a:chExt cx="436000" cy="435975"/>
          </a:xfrm>
        </p:grpSpPr>
        <p:sp>
          <p:nvSpPr>
            <p:cNvPr id="7" name="Shape 124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0" t="0" r="0" b="0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Shape 125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Shape 126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0" t="0" r="0" b="0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Shape 127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Shape 128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0" t="0" r="0" b="0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129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0" t="0" r="0" b="0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rwick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303</Words>
  <Application>Microsoft Office PowerPoint</Application>
  <PresentationFormat>On-screen Show (16:9)</PresentationFormat>
  <Paragraphs>88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Nixie One</vt:lpstr>
      <vt:lpstr>Arial</vt:lpstr>
      <vt:lpstr>TH Sarabun New</vt:lpstr>
      <vt:lpstr>Roboto Slab</vt:lpstr>
      <vt:lpstr>Calibri</vt:lpstr>
      <vt:lpstr>TH SarabunIT๙</vt:lpstr>
      <vt:lpstr>Impact</vt:lpstr>
      <vt:lpstr>TH SarabunPSK</vt:lpstr>
      <vt:lpstr>Warwick template</vt:lpstr>
      <vt:lpstr>กิจกรรมการแลกเปลี่ยนเรียนรู้  นำเสนอนวัตกรรม การขับเคลื่อนพัฒนาโรงเรียนคุณธรรม</vt:lpstr>
      <vt:lpstr>วัตถุประสงค์</vt:lpstr>
      <vt:lpstr>กลุ่มเป้าหมาย</vt:lpstr>
      <vt:lpstr>สถานที่จัดกิจกรรม </vt:lpstr>
      <vt:lpstr>ระยะเวลา</vt:lpstr>
      <vt:lpstr>รูปแบบการนำเสนอ</vt:lpstr>
      <vt:lpstr>PowerPoint Presentation</vt:lpstr>
      <vt:lpstr>กำหนดการจัดกิจกรรม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กิจกรรมการแลกเปลี่ยนเรียนรู้  นำเสนอนวัตกรรม การขับเคลื่อนพัฒนาโรงเรียนคุณธรรม</dc:title>
  <dc:creator>Genius-HP</dc:creator>
  <cp:lastModifiedBy>napadon2513@icloud.com</cp:lastModifiedBy>
  <cp:revision>21</cp:revision>
  <dcterms:modified xsi:type="dcterms:W3CDTF">2018-07-04T05:43:28Z</dcterms:modified>
</cp:coreProperties>
</file>