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60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22313" y="0"/>
            <a:ext cx="11291887" cy="17907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1.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ความเป็นมาของโครงการโรงเรียนคุณธรรม</a:t>
            </a:r>
            <a:r>
              <a:rPr lang="en-US" sz="4800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สำนักงานคณะกรรมการการศึกษาขั้น</a:t>
            </a:r>
            <a:r>
              <a:rPr lang="th-TH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พื้นฐาน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9700" y="1879600"/>
            <a:ext cx="12052300" cy="4978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thaiDist"/>
            <a:r>
              <a:rPr lang="th-TH" sz="3200" b="1" dirty="0">
                <a:solidFill>
                  <a:schemeClr val="tx1"/>
                </a:solidFill>
              </a:rPr>
              <a:t>เป็นการดำเนินงานเพื่อสืบสานพระราชปณิธาน  เดินตามรอยเบื้องพระยุคลบาทของพระบาทสมเด็จพระ</a:t>
            </a:r>
            <a:r>
              <a:rPr lang="th-TH" sz="3200" b="1" dirty="0" err="1">
                <a:solidFill>
                  <a:schemeClr val="tx1"/>
                </a:solidFill>
              </a:rPr>
              <a:t>ปรมินทร</a:t>
            </a:r>
            <a:r>
              <a:rPr lang="th-TH" sz="3200" b="1" dirty="0">
                <a:solidFill>
                  <a:schemeClr val="tx1"/>
                </a:solidFill>
              </a:rPr>
              <a:t>มหาภูมิพลอดุลยเดช  ตามพระราชประสงค์ของสมเด็จพระเจ้าอยู่หัว รัชกาลที่ 10 </a:t>
            </a:r>
            <a:endParaRPr lang="th-TH" sz="3200" b="1" dirty="0" smtClean="0">
              <a:solidFill>
                <a:schemeClr val="tx1"/>
              </a:solidFill>
            </a:endParaRPr>
          </a:p>
          <a:p>
            <a:pPr algn="thaiDist"/>
            <a:r>
              <a:rPr lang="th-TH" sz="3200" b="1" dirty="0" smtClean="0">
                <a:solidFill>
                  <a:schemeClr val="tx1"/>
                </a:solidFill>
              </a:rPr>
              <a:t>การ</a:t>
            </a:r>
            <a:r>
              <a:rPr lang="th-TH" sz="3200" b="1" dirty="0">
                <a:solidFill>
                  <a:schemeClr val="tx1"/>
                </a:solidFill>
              </a:rPr>
              <a:t>จัดการ</a:t>
            </a:r>
            <a:r>
              <a:rPr lang="th-TH" sz="3200" b="1" dirty="0" smtClean="0">
                <a:solidFill>
                  <a:schemeClr val="tx1"/>
                </a:solidFill>
              </a:rPr>
              <a:t>ศึกษาเยาวชนของ</a:t>
            </a:r>
            <a:r>
              <a:rPr lang="th-TH" sz="3200" b="1" dirty="0">
                <a:solidFill>
                  <a:schemeClr val="tx1"/>
                </a:solidFill>
              </a:rPr>
              <a:t>ประเทศ ให้เป็นพลเมืองที่มีคุณภาพ มีความรู้ ความสามารถ เป็นคนดี คนเก่ง และมีความสุข </a:t>
            </a:r>
            <a:endParaRPr lang="th-TH" sz="3200" b="1" dirty="0" smtClean="0">
              <a:solidFill>
                <a:schemeClr val="tx1"/>
              </a:solidFill>
            </a:endParaRPr>
          </a:p>
          <a:p>
            <a:pPr algn="thaiDist"/>
            <a:r>
              <a:rPr lang="th-TH" sz="3200" b="1" dirty="0" smtClean="0">
                <a:solidFill>
                  <a:schemeClr val="tx1"/>
                </a:solidFill>
              </a:rPr>
              <a:t>จัดทำ </a:t>
            </a:r>
            <a:r>
              <a:rPr lang="th-TH" sz="3200" b="1" dirty="0">
                <a:solidFill>
                  <a:schemeClr val="tx1"/>
                </a:solidFill>
              </a:rPr>
              <a:t>“โครงการโรงเรียนคุณธรรม </a:t>
            </a:r>
            <a:r>
              <a:rPr lang="th-TH" sz="3200" b="1" dirty="0" err="1">
                <a:solidFill>
                  <a:schemeClr val="tx1"/>
                </a:solidFill>
              </a:rPr>
              <a:t>สพฐ</a:t>
            </a:r>
            <a:r>
              <a:rPr lang="th-TH" sz="3200" b="1" dirty="0">
                <a:solidFill>
                  <a:schemeClr val="tx1"/>
                </a:solidFill>
              </a:rPr>
              <a:t>.”  เพื่อพัฒนาโรงเรียนในระดับการศึกษาขั้นพื้นฐาน ให้นักเรียน ครู ผู้บริหารและบุคลากรทางการศึกษาตระหนักรู้ เข้าใจ และมีกระบวนการคิด อย่างมีเหตุผล ซึมซับคุณค่าแห่งคุณธรรมความดีอย่างเป็นธรรมชาติ และสร้างความรู้สึกผิดชอบ ชั่วดี  รวมทั้งสร้างเครือข่ายชุมชนองค์กรแห่งคุณธรรม  โดยประสานความร่วมมือจากหน่วยงาน และ องค์กรที่ทำงานด้านคุณธรรมอย่างเป็นรูปธรรมที่ชัดเจน </a:t>
            </a:r>
          </a:p>
        </p:txBody>
      </p:sp>
    </p:spTree>
    <p:extLst>
      <p:ext uri="{BB962C8B-B14F-4D97-AF65-F5344CB8AC3E}">
        <p14:creationId xmlns:p14="http://schemas.microsoft.com/office/powerpoint/2010/main" val="6511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28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th-TH" b="1" dirty="0"/>
              <a:t>กรอบแนวคิดของโครงการโรงเรียนคุณธรรม</a:t>
            </a:r>
            <a:r>
              <a:rPr lang="th-TH" dirty="0"/>
              <a:t> </a:t>
            </a:r>
            <a:r>
              <a:rPr lang="th-TH" b="1" dirty="0"/>
              <a:t>สำนักงานคณะกรรมการการศึกษาขั้นพื้นฐาน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132209"/>
              </p:ext>
            </p:extLst>
          </p:nvPr>
        </p:nvGraphicFramePr>
        <p:xfrm>
          <a:off x="0" y="731520"/>
          <a:ext cx="12192000" cy="792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36"/>
                <a:gridCol w="10319764"/>
              </a:tblGrid>
              <a:tr h="376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คุณธรรม</a:t>
                      </a:r>
                      <a:endParaRPr lang="en-US" sz="2800" b="1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2508" marR="62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นิยาม</a:t>
                      </a:r>
                      <a:endParaRPr lang="en-US" sz="2800" b="1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2508" marR="62508" marT="0" marB="0"/>
                </a:tc>
              </a:tr>
              <a:tr h="5749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พอเพียง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h-TH" sz="2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</a:rPr>
                        <a:t>กตัญญู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ซื่อสัตย์สุจริต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ความรับผิดชอบ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อุดมการณ์คุณธรรม</a:t>
                      </a:r>
                      <a:endParaRPr lang="en-US" sz="28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2508" marR="62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</a:rPr>
                        <a:t>ดำรงชีวิตพอเพียงตามพระราชดำรัส ด้วยความมุ่งมั่น ตั้งใจ สร้างสรรค์ ตั้งแต่ระดับปัจเจกบุคคล ครอบครัว จนถึงระดับชาติ  ด้วยความรวดเร็ว รอบคอบ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</a:rPr>
                        <a:t>ดำรงตนเรียบง่าย ไม่หลงลืมตัวเมื่อเกิดความสำเร็จ ความดีงาม ต้องยกย่องเชิดชูบุพการี ครู อาจารย์ และทุกคนที่มีส่วนร่วม 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</a:rPr>
                        <a:t>ป้องกันไม่ให้เกิดการทุจริต</a:t>
                      </a:r>
                      <a:r>
                        <a:rPr lang="th-TH" sz="3200" b="1" dirty="0" err="1">
                          <a:effectLst/>
                        </a:rPr>
                        <a:t>คอร์รัป</a:t>
                      </a:r>
                      <a:r>
                        <a:rPr lang="th-TH" sz="3200" b="1" dirty="0">
                          <a:effectLst/>
                        </a:rPr>
                        <a:t>ชันในทุกระดับ โดยการปลูกฝัง ค่านิยมว่าการทุจริต</a:t>
                      </a:r>
                      <a:r>
                        <a:rPr lang="th-TH" sz="3200" b="1" dirty="0" err="1">
                          <a:effectLst/>
                        </a:rPr>
                        <a:t>คอร์รัป</a:t>
                      </a:r>
                      <a:r>
                        <a:rPr lang="th-TH" sz="3200" b="1" dirty="0">
                          <a:effectLst/>
                        </a:rPr>
                        <a:t>ชัน คือความย่อยยับอับปาง และ ความน่าอับอาย  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</a:rPr>
                        <a:t>โรงเรียนคุณธรรม ผู้บริหาร ครู อาจารย์ ฯลฯ มีภาระหน้าที่ อันสำคัญ ต้องช่วยกันพร่ำสอน เพื่อให้ลูกหลานเยาวชน ก้าวทันต่อยุค</a:t>
                      </a:r>
                      <a:r>
                        <a:rPr lang="th-TH" sz="3200" b="1" dirty="0" err="1">
                          <a:effectLst/>
                        </a:rPr>
                        <a:t>โลกาภิวัฒน์</a:t>
                      </a:r>
                      <a:r>
                        <a:rPr lang="th-TH" sz="3200" b="1" dirty="0">
                          <a:effectLst/>
                        </a:rPr>
                        <a:t> ยึดมั่นความซื่อสัตย์ สุจริต มีความรอบรู้  อดทน เสียสละ มีความเพียรด้วยปัญญา และความรอบคอบ 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</a:rPr>
                        <a:t>ร่วมกันเสริมสร้างหลักการบริหารกิจการบ้านเมืองที่ดี และปลูกฝัง ความคิดเชิงอุดมการณ์ เพื่อให้เกิดโรงเรียนคุณธรรมอย่างกว้างขวาง และทั่วถึง อันเป็นความยั่งยืนแห่งความร่มเย็น และมั่นคง ของระบบการศึกษาของชาติบ้านเมืองสืบไปในอนาคต</a:t>
                      </a:r>
                      <a:endParaRPr lang="en-US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2508" marR="625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2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10121900" cy="8382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th-TH" b="1" dirty="0">
                <a:solidFill>
                  <a:srgbClr val="002060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วัตถุประสงค์ของโครงการโรงเรียนคุณธรรม สำนักงานคณะกรรมการการศึกษาขั้นพื้นฐาน </a:t>
            </a:r>
            <a:r>
              <a:rPr lang="th-TH" dirty="0">
                <a:solidFill>
                  <a:srgbClr val="002060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en-US" sz="32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2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31900" y="1308100"/>
            <a:ext cx="10566400" cy="56007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1</a:t>
            </a:r>
            <a:r>
              <a:rPr lang="en-US" sz="36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) </a:t>
            </a:r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เพื่อให้ผู้บริหาร ครู และนักเรียน ตระหนักรู้ เข้าใจ และมีกระบวนการคิด อย่างมีเหตุผล ซึมซับคุณค่าแห่งคุณธรรมความดีอย่างเป็นธรรมชาติสร้างความรู้สึกผิดชอบชั่วดี และภูมิใจในการท้าความดี  </a:t>
            </a:r>
            <a:endParaRPr lang="en-US" sz="3600" b="1" dirty="0">
              <a:solidFill>
                <a:schemeClr val="tx1"/>
              </a:solidFill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</a:t>
            </a:r>
            <a:r>
              <a:rPr lang="en-US" sz="36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) </a:t>
            </a:r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เพื่อให้ผู้บริหาร ครู และนักเรียนสร้างเครือข่ายชุมชนองค์กรแห่งคุณธรรม  โดยขอความร่วมมือจากหน่วยงาน และองค์กรที่ทำงานด้านคุณธรรมอย่างเป็นรูปธรรมชัดเจน และมีความต่อเนื่อง </a:t>
            </a:r>
            <a:endParaRPr lang="en-US" sz="3600" b="1" dirty="0">
              <a:solidFill>
                <a:schemeClr val="tx1"/>
              </a:solidFill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6400" y="190500"/>
            <a:ext cx="10414000" cy="825500"/>
          </a:xfrm>
          <a:solidFill>
            <a:srgbClr val="FF00FF"/>
          </a:solidFill>
        </p:spPr>
        <p:txBody>
          <a:bodyPr>
            <a:noAutofit/>
          </a:bodyPr>
          <a:lstStyle/>
          <a:p>
            <a:r>
              <a:rPr lang="th-TH" sz="3400" b="1" dirty="0"/>
              <a:t>ตัวชี้วัดความสำเร็จของโครงการโรงเรียนคุณธรรม สำนักงานคณะกรรมการการศึกษาขั้นพื้นฐาน  </a:t>
            </a:r>
            <a:br>
              <a:rPr lang="th-TH" sz="3400" b="1" dirty="0"/>
            </a:br>
            <a:endParaRPr lang="th-TH" sz="3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62100" y="1143000"/>
            <a:ext cx="10299700" cy="4768222"/>
          </a:xfrm>
        </p:spPr>
        <p:txBody>
          <a:bodyPr/>
          <a:lstStyle/>
          <a:p>
            <a:r>
              <a:rPr lang="th-TH" sz="4000" b="1" dirty="0" smtClean="0"/>
              <a:t>1</a:t>
            </a:r>
            <a:r>
              <a:rPr lang="th-TH" sz="4000" b="1" dirty="0"/>
              <a:t>) จำนวนนักเรียนที่ได้รับการพัฒนาให้มีพฤติกรรมที่พึงประสงค์ในโรงเรียนเพิ่มขึ้น      </a:t>
            </a:r>
          </a:p>
          <a:p>
            <a:r>
              <a:rPr lang="th-TH" sz="4000" b="1" dirty="0"/>
              <a:t>          2) จำนวนผู้บริหาร ครู และบุคลากรทางการศึกษาที่ได้รับการพัฒนาให้มีพฤติกรรม ที่พึงประสงค์ในโรงเรียนเพิ่มขึ้น       </a:t>
            </a:r>
          </a:p>
          <a:p>
            <a:r>
              <a:rPr lang="th-TH" sz="4000" b="1" dirty="0"/>
              <a:t>          3) จำนวนผู้บริหาร ครู และนักเรียน ที่ได้รับการปลูกฝังคุณธรรม 5 ประการ คือ ความพอเพียง ความกตัญญู ความซื่อสัตย์สุจริต ความรับผิดชอบ อุดมการณ์คุณธรรม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602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0700" y="254000"/>
            <a:ext cx="9944099" cy="901700"/>
          </a:xfrm>
          <a:solidFill>
            <a:srgbClr val="FF00FF"/>
          </a:solidFill>
        </p:spPr>
        <p:txBody>
          <a:bodyPr>
            <a:noAutofit/>
          </a:bodyPr>
          <a:lstStyle/>
          <a:p>
            <a:r>
              <a:rPr lang="th-TH" sz="4400" b="1" dirty="0"/>
              <a:t>ตัวชี้วัดโรงเรียนคุณธรรม สำนักงานคณะกรรมการการศึกษาขั้นพื้นฐาน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52549" y="1270000"/>
            <a:ext cx="10439399" cy="5435600"/>
          </a:xfrm>
        </p:spPr>
        <p:txBody>
          <a:bodyPr>
            <a:normAutofit/>
          </a:bodyPr>
          <a:lstStyle/>
          <a:p>
            <a:r>
              <a:rPr lang="th-TH" sz="3200" b="1" dirty="0"/>
              <a:t> </a:t>
            </a:r>
            <a:r>
              <a:rPr lang="th-TH" sz="3200" b="1" dirty="0" smtClean="0"/>
              <a:t>  </a:t>
            </a:r>
            <a:r>
              <a:rPr lang="th-TH" sz="3600" b="1" dirty="0" smtClean="0"/>
              <a:t>1</a:t>
            </a:r>
            <a:r>
              <a:rPr lang="th-TH" sz="3600" b="1" dirty="0"/>
              <a:t>) มีอุดมการณ์คุณธรรมในการพัฒนาในโรงเรียนคุณธรรม </a:t>
            </a:r>
          </a:p>
          <a:p>
            <a:r>
              <a:rPr lang="th-TH" sz="3600" b="1" dirty="0"/>
              <a:t>  </a:t>
            </a:r>
            <a:r>
              <a:rPr lang="th-TH" sz="3600" b="1" dirty="0" smtClean="0"/>
              <a:t> 2</a:t>
            </a:r>
            <a:r>
              <a:rPr lang="th-TH" sz="3600" b="1" dirty="0"/>
              <a:t>) มีกลไกและเครื่องมือในการปฏิบัติคุณธรรมจริยธรรมร่วมกันทั้งโรงเรียน  </a:t>
            </a:r>
          </a:p>
          <a:p>
            <a:r>
              <a:rPr lang="th-TH" sz="3600" b="1" dirty="0"/>
              <a:t>   </a:t>
            </a:r>
            <a:r>
              <a:rPr lang="th-TH" sz="3600" b="1" dirty="0" smtClean="0"/>
              <a:t>3</a:t>
            </a:r>
            <a:r>
              <a:rPr lang="th-TH" sz="3600" b="1" dirty="0"/>
              <a:t>) มีพฤติกรรมที่พึงประสงค์ด้านความพอเพียง ความกตัญญู และความ</a:t>
            </a:r>
            <a:r>
              <a:rPr lang="th-TH" sz="3600" b="1" dirty="0" smtClean="0"/>
              <a:t>ซื่อสัตย์ </a:t>
            </a:r>
          </a:p>
          <a:p>
            <a:r>
              <a:rPr lang="th-TH" sz="3600" b="1" dirty="0"/>
              <a:t> </a:t>
            </a:r>
            <a:r>
              <a:rPr lang="th-TH" sz="3600" b="1" dirty="0" smtClean="0"/>
              <a:t>        สุจริตใน</a:t>
            </a:r>
            <a:r>
              <a:rPr lang="th-TH" sz="3600" b="1" dirty="0"/>
              <a:t>โรงเรียนเพิ่มขึ้น </a:t>
            </a:r>
          </a:p>
          <a:p>
            <a:r>
              <a:rPr lang="th-TH" sz="3600" b="1" dirty="0"/>
              <a:t>   </a:t>
            </a:r>
            <a:r>
              <a:rPr lang="th-TH" sz="3600" b="1" dirty="0" smtClean="0"/>
              <a:t>4</a:t>
            </a:r>
            <a:r>
              <a:rPr lang="th-TH" sz="3600" b="1" dirty="0"/>
              <a:t>) พฤติกรรมที่ไม่พึงประสงค์ลดน้อยลง </a:t>
            </a:r>
          </a:p>
          <a:p>
            <a:r>
              <a:rPr lang="th-TH" sz="3600" b="1" dirty="0"/>
              <a:t>   </a:t>
            </a:r>
            <a:r>
              <a:rPr lang="th-TH" sz="3600" b="1" dirty="0" smtClean="0"/>
              <a:t>5</a:t>
            </a:r>
            <a:r>
              <a:rPr lang="th-TH" sz="3600" b="1" dirty="0"/>
              <a:t>) มีกระบวนการมีส่วนร่วม และสร้างความรับผิดชอบจากผู้เกี่ยวข้อง</a:t>
            </a:r>
            <a:r>
              <a:rPr lang="th-TH" sz="3600" b="1" dirty="0" smtClean="0"/>
              <a:t>ในโรงเรียน </a:t>
            </a:r>
          </a:p>
          <a:p>
            <a:r>
              <a:rPr lang="th-TH" sz="3600" b="1" dirty="0" smtClean="0"/>
              <a:t>   6</a:t>
            </a:r>
            <a:r>
              <a:rPr lang="th-TH" sz="3600" b="1" dirty="0"/>
              <a:t>) มีองค์ความรู้ นวัตกรรมด้านคุณธรรมฯ และ</a:t>
            </a:r>
            <a:r>
              <a:rPr lang="th-TH" sz="3600" b="1" dirty="0" err="1"/>
              <a:t>บูรณา</a:t>
            </a:r>
            <a:r>
              <a:rPr lang="th-TH" sz="3600" b="1" dirty="0"/>
              <a:t>การไว้ในชั้นเรียน </a:t>
            </a:r>
          </a:p>
          <a:p>
            <a:r>
              <a:rPr lang="th-TH" sz="3600" b="1" dirty="0"/>
              <a:t>   </a:t>
            </a:r>
            <a:r>
              <a:rPr lang="th-TH" sz="3600" b="1" dirty="0" smtClean="0"/>
              <a:t>7</a:t>
            </a:r>
            <a:r>
              <a:rPr lang="th-TH" sz="3600" b="1" dirty="0"/>
              <a:t>) เป็นแหล่งเรียนรู้ด้านคุณธรรมฯ </a:t>
            </a:r>
          </a:p>
        </p:txBody>
      </p:sp>
    </p:spTree>
    <p:extLst>
      <p:ext uri="{BB962C8B-B14F-4D97-AF65-F5344CB8AC3E}">
        <p14:creationId xmlns:p14="http://schemas.microsoft.com/office/powerpoint/2010/main" val="21246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36600" y="88900"/>
            <a:ext cx="11176000" cy="6223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โครงการ และกิจกรรมเพื่อขับเคลื่อนโครงการโรงเรียน</a:t>
            </a:r>
            <a:r>
              <a:rPr lang="th-TH" b="1" dirty="0" smtClean="0"/>
              <a:t>คุณธรรมสำนักงาน</a:t>
            </a:r>
            <a:r>
              <a:rPr lang="th-TH" b="1" dirty="0"/>
              <a:t>คณะกรรมการการศึกษาขั้นพื้นฐาน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47700" y="863600"/>
            <a:ext cx="11264900" cy="599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</a:t>
            </a:r>
            <a:r>
              <a:rPr lang="th-TH" sz="3600" b="1" dirty="0" smtClean="0"/>
              <a:t> </a:t>
            </a:r>
            <a:r>
              <a:rPr lang="th-TH" sz="3600" b="1" dirty="0"/>
              <a:t>โครงการสร้างคนดี ให้บ้านเมือง 10,000 คน 10,000 </a:t>
            </a:r>
            <a:r>
              <a:rPr lang="th-TH" sz="3600" b="1" dirty="0" smtClean="0"/>
              <a:t>โรงเรียน</a:t>
            </a:r>
          </a:p>
          <a:p>
            <a:r>
              <a:rPr lang="th-TH" sz="3600" b="1" dirty="0"/>
              <a:t> </a:t>
            </a:r>
            <a:r>
              <a:rPr lang="th-TH" sz="3600" b="1" dirty="0">
                <a:solidFill>
                  <a:srgbClr val="FF0000"/>
                </a:solidFill>
              </a:rPr>
              <a:t>วัตถุประสงค์ เพื่อพัฒนานักเรียนให้รู้และเข้าใจ ในการคิดค้น เลือกใช้ ผลิตนวัตกรรม คุณธรรมพร้อมทั้งสามารถนำไปแลกเปลี่ยนเรียนรู้กับนานาชาติได้ 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2</a:t>
            </a:r>
            <a:r>
              <a:rPr lang="th-TH" sz="3600" b="1" dirty="0" smtClean="0"/>
              <a:t>โครงการ</a:t>
            </a:r>
            <a:r>
              <a:rPr lang="th-TH" sz="3600" b="1" dirty="0"/>
              <a:t>เสริมสร้างคุณธรรมให้ผู้บริหาร ครู และบุคลากรทางการศึกษา"โรงเรียนคุณธรรม </a:t>
            </a:r>
            <a:r>
              <a:rPr lang="th-TH" sz="3600" b="1" dirty="0" err="1"/>
              <a:t>สพฐ</a:t>
            </a:r>
            <a:r>
              <a:rPr lang="th-TH" sz="3600" b="1" dirty="0"/>
              <a:t>." </a:t>
            </a:r>
            <a:endParaRPr lang="th-TH" sz="3600" b="1" dirty="0" smtClean="0"/>
          </a:p>
          <a:p>
            <a:r>
              <a:rPr lang="th-TH" sz="3600" b="1" dirty="0"/>
              <a:t>    </a:t>
            </a:r>
            <a:r>
              <a:rPr lang="th-TH" sz="3600" b="1" dirty="0">
                <a:solidFill>
                  <a:srgbClr val="FF0000"/>
                </a:solidFill>
              </a:rPr>
              <a:t>วัตถุประสงค์ เพื่อให้ผู้บริหาร ครู และบุคลากรทางการศึกษา จำนวน 100,000 คน จาก สำนักงานเขตพื้นที่การศึกษาทุกเขต สร้างเครือข่ายและการมีส่วนร่วม 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3 </a:t>
            </a:r>
            <a:r>
              <a:rPr lang="th-TH" sz="3600" b="1" dirty="0"/>
              <a:t>โครงการสร้างความเข้มแข็งให้โรงเรียนคุณธรรม </a:t>
            </a:r>
            <a:r>
              <a:rPr lang="th-TH" sz="3600" b="1" dirty="0" err="1"/>
              <a:t>สพฐ</a:t>
            </a:r>
            <a:r>
              <a:rPr lang="th-TH" sz="3600" b="1" dirty="0"/>
              <a:t>. </a:t>
            </a:r>
            <a:endParaRPr lang="th-TH" sz="3600" b="1" dirty="0" smtClean="0"/>
          </a:p>
          <a:p>
            <a:r>
              <a:rPr lang="th-TH" sz="3600" b="1" dirty="0">
                <a:solidFill>
                  <a:srgbClr val="FF0000"/>
                </a:solidFill>
              </a:rPr>
              <a:t>   วัตถุประสงค์ สำนักงานเขตพื้นที่การศึกษา จ้านวน 225 เขต และโรงเรียนคุณธรรม จำนวน 10,000 โรงเรียน ผ่านการประเมินคุณธรรม 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31065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0"/>
            <a:ext cx="11333446" cy="859611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12800" y="762000"/>
            <a:ext cx="11117546" cy="5918200"/>
          </a:xfrm>
        </p:spPr>
        <p:txBody>
          <a:bodyPr>
            <a:noAutofit/>
          </a:bodyPr>
          <a:lstStyle/>
          <a:p>
            <a:endParaRPr lang="th-TH" sz="3600" b="1" dirty="0" smtClean="0"/>
          </a:p>
          <a:p>
            <a:r>
              <a:rPr lang="th-TH" sz="3600" b="1" dirty="0"/>
              <a:t>4 โครงการพัฒนาระบบฐานข้อมูลโครงการโรงเรียนคุณธรรม </a:t>
            </a:r>
            <a:r>
              <a:rPr lang="th-TH" sz="3600" b="1" dirty="0" err="1"/>
              <a:t>สพฐ</a:t>
            </a:r>
            <a:r>
              <a:rPr lang="th-TH" sz="3600" b="1" dirty="0"/>
              <a:t>.</a:t>
            </a:r>
          </a:p>
          <a:p>
            <a:r>
              <a:rPr lang="th-TH" sz="3600" b="1" dirty="0"/>
              <a:t>   </a:t>
            </a:r>
            <a:r>
              <a:rPr lang="th-TH" sz="3600" b="1" dirty="0">
                <a:solidFill>
                  <a:srgbClr val="FF0000"/>
                </a:solidFill>
              </a:rPr>
              <a:t>วัตถุประสงค์ เพื่อให้มีข้อมูลที่เป็นปัจจุบัน และสะดวกต่อการพัฒนาสำนักงานเขตพื้นที่การศึกษา </a:t>
            </a:r>
          </a:p>
          <a:p>
            <a:r>
              <a:rPr lang="en-US" sz="2800" b="1" dirty="0" smtClean="0"/>
              <a:t>5</a:t>
            </a:r>
            <a:r>
              <a:rPr lang="en-US" sz="3600" b="1" dirty="0" smtClean="0"/>
              <a:t> </a:t>
            </a:r>
            <a:r>
              <a:rPr lang="th-TH" sz="3600" b="1" dirty="0" smtClean="0"/>
              <a:t>โครงการ</a:t>
            </a:r>
            <a:r>
              <a:rPr lang="th-TH" sz="3600" b="1" dirty="0"/>
              <a:t>พัฒนานวัตกรรมสร้างเครือข่ายกับหน่วยงานภายนอก </a:t>
            </a:r>
            <a:endParaRPr lang="th-TH" sz="3600" b="1" dirty="0" smtClean="0"/>
          </a:p>
          <a:p>
            <a:r>
              <a:rPr lang="th-TH" sz="3600" b="1" dirty="0">
                <a:solidFill>
                  <a:srgbClr val="FF0000"/>
                </a:solidFill>
              </a:rPr>
              <a:t>วัตถุประสงค์ เพื่อพัฒนานวัตกรรมการสร้างเครือข่ายและการมีส่วนร่วมกับ</a:t>
            </a:r>
            <a:r>
              <a:rPr lang="th-TH" sz="3600" b="1" dirty="0" smtClean="0">
                <a:solidFill>
                  <a:srgbClr val="FF0000"/>
                </a:solidFill>
              </a:rPr>
              <a:t>หน่วยงานภายนอก </a:t>
            </a:r>
            <a:endParaRPr lang="th-TH" sz="3600" b="1" dirty="0">
              <a:solidFill>
                <a:srgbClr val="FF0000"/>
              </a:solidFill>
            </a:endParaRPr>
          </a:p>
          <a:p>
            <a:endParaRPr lang="th-TH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5600" y="101600"/>
            <a:ext cx="11709399" cy="635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h-TH" sz="3200" b="1" dirty="0" smtClean="0"/>
              <a:t>กิจกรรม โครงการ</a:t>
            </a:r>
            <a:r>
              <a:rPr lang="th-TH" sz="3200" b="1" dirty="0"/>
              <a:t>โรงเรียน</a:t>
            </a:r>
            <a:r>
              <a:rPr lang="th-TH" sz="3200" b="1" dirty="0" smtClean="0"/>
              <a:t>คุณธรรมสำนักงาน</a:t>
            </a:r>
            <a:r>
              <a:rPr lang="th-TH" sz="3200" b="1" dirty="0"/>
              <a:t>เขตพื้นที่การศึกษาประถมศึกษาสตูล ประจำปีงบประมาณ  2560</a:t>
            </a:r>
            <a:br>
              <a:rPr lang="th-TH" sz="3200" b="1" dirty="0"/>
            </a:br>
            <a:endParaRPr lang="th-TH" sz="32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31800" y="736600"/>
            <a:ext cx="11709399" cy="612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dirty="0"/>
              <a:t>1. </a:t>
            </a:r>
            <a:r>
              <a:rPr lang="th-TH" sz="3000" b="1" dirty="0">
                <a:solidFill>
                  <a:schemeClr val="tx1"/>
                </a:solidFill>
              </a:rPr>
              <a:t>จัดอบรมวิทยากรแกน</a:t>
            </a:r>
            <a:r>
              <a:rPr lang="th-TH" sz="3000" b="1" dirty="0" smtClean="0">
                <a:solidFill>
                  <a:schemeClr val="tx1"/>
                </a:solidFill>
              </a:rPr>
              <a:t>นำเครือข่าย</a:t>
            </a:r>
            <a:r>
              <a:rPr lang="th-TH" sz="3000" b="1" dirty="0">
                <a:solidFill>
                  <a:schemeClr val="tx1"/>
                </a:solidFill>
              </a:rPr>
              <a:t>สถานศึกษา จำนวน 16 เครือข่ายๆละ 1 โรงเรียนๆละ 3 คน รวม 48 คน เวลา 2  วัน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2. </a:t>
            </a:r>
            <a:r>
              <a:rPr lang="th-TH" sz="3200" b="1" dirty="0" smtClean="0">
                <a:solidFill>
                  <a:srgbClr val="FF0000"/>
                </a:solidFill>
              </a:rPr>
              <a:t>การ</a:t>
            </a:r>
            <a:r>
              <a:rPr lang="th-TH" sz="3200" b="1" dirty="0">
                <a:solidFill>
                  <a:srgbClr val="FF0000"/>
                </a:solidFill>
              </a:rPr>
              <a:t>จัดอบรมผู้บริหารโรงเรียน และครู เครือข่าย</a:t>
            </a:r>
            <a:r>
              <a:rPr lang="th-TH" sz="3200" b="1" dirty="0" smtClean="0">
                <a:solidFill>
                  <a:srgbClr val="FF0000"/>
                </a:solidFill>
              </a:rPr>
              <a:t>สถานศึกษา  จำนวน  </a:t>
            </a:r>
            <a:r>
              <a:rPr lang="en-US" sz="2000" b="1" dirty="0" smtClean="0">
                <a:solidFill>
                  <a:srgbClr val="FF0000"/>
                </a:solidFill>
              </a:rPr>
              <a:t>450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</a:rPr>
              <a:t>คน</a:t>
            </a:r>
            <a:endParaRPr lang="th-TH" sz="3200" b="1" dirty="0">
              <a:solidFill>
                <a:srgbClr val="FF0000"/>
              </a:solidFill>
            </a:endParaRPr>
          </a:p>
          <a:p>
            <a:r>
              <a:rPr lang="th-TH" sz="3200" b="1" dirty="0">
                <a:solidFill>
                  <a:srgbClr val="0070C0"/>
                </a:solidFill>
              </a:rPr>
              <a:t>3. </a:t>
            </a:r>
            <a:r>
              <a:rPr lang="th-TH" sz="3200" b="1" dirty="0" smtClean="0">
                <a:solidFill>
                  <a:srgbClr val="0070C0"/>
                </a:solidFill>
              </a:rPr>
              <a:t>คัดเลือก</a:t>
            </a:r>
            <a:r>
              <a:rPr lang="th-TH" sz="3200" b="1" dirty="0">
                <a:solidFill>
                  <a:srgbClr val="0070C0"/>
                </a:solidFill>
              </a:rPr>
              <a:t>โรงเรียนคุณธรรมต้นแบบเครือข่ายสถานศึกษา ระดับเขตพื้นที่การศึกษา จำนวน 16 เครือข่ายๆละ 1 โรงเรียน</a:t>
            </a:r>
          </a:p>
          <a:p>
            <a:r>
              <a:rPr lang="th-TH" sz="3200" b="1" dirty="0">
                <a:solidFill>
                  <a:srgbClr val="7030A0"/>
                </a:solidFill>
              </a:rPr>
              <a:t>4. จัดอบรมผู้บริหารโรงเรียน และครู โรงเรียนคุณธรรมต้นแบบเครือข่ายสถานศึกษา จำนวน 16 เครือข่ายๆละ 1 โรงเรียน เวลา 1 </a:t>
            </a:r>
            <a:r>
              <a:rPr lang="th-TH" sz="3200" b="1" dirty="0" smtClean="0">
                <a:solidFill>
                  <a:srgbClr val="7030A0"/>
                </a:solidFill>
              </a:rPr>
              <a:t>วัน(กิจกรรม</a:t>
            </a:r>
            <a:r>
              <a:rPr lang="th-TH" sz="3200" b="1" dirty="0">
                <a:solidFill>
                  <a:srgbClr val="7030A0"/>
                </a:solidFill>
              </a:rPr>
              <a:t>คืนคุณธรรมสู่</a:t>
            </a:r>
            <a:r>
              <a:rPr lang="th-TH" sz="3200" b="1" dirty="0" smtClean="0">
                <a:solidFill>
                  <a:srgbClr val="7030A0"/>
                </a:solidFill>
              </a:rPr>
              <a:t>ห้องเรียน,กิจกรรม</a:t>
            </a:r>
            <a:r>
              <a:rPr lang="th-TH" sz="3200" b="1" dirty="0">
                <a:solidFill>
                  <a:srgbClr val="7030A0"/>
                </a:solidFill>
              </a:rPr>
              <a:t>ครอบครัวที่สาม (ครอบครัว</a:t>
            </a:r>
            <a:r>
              <a:rPr lang="th-TH" sz="3200" b="1" dirty="0" smtClean="0">
                <a:solidFill>
                  <a:srgbClr val="7030A0"/>
                </a:solidFill>
              </a:rPr>
              <a:t>คุณธรรม)</a:t>
            </a:r>
            <a:endParaRPr lang="th-TH" sz="3200" b="1" dirty="0">
              <a:solidFill>
                <a:srgbClr val="7030A0"/>
              </a:solidFill>
            </a:endParaRPr>
          </a:p>
          <a:p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</a:rPr>
              <a:t>คัดเลือก 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1 นวัตกรรมโรงเรียนคุณธรรมต้นแบบ ระดับเขตพื้นที่การศึกษา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6. </a:t>
            </a:r>
            <a:r>
              <a:rPr lang="th-TH" sz="3200" b="1" dirty="0" smtClean="0">
                <a:solidFill>
                  <a:srgbClr val="FF0000"/>
                </a:solidFill>
              </a:rPr>
              <a:t>จัดกิจกรรม</a:t>
            </a:r>
            <a:r>
              <a:rPr lang="th-TH" sz="3200" b="1" dirty="0">
                <a:solidFill>
                  <a:srgbClr val="FF0000"/>
                </a:solidFill>
              </a:rPr>
              <a:t>ค่ายยุวชนคนคุณธรรม นักเรียนโรงเรียนคุณธรรมต้นแบบเครือข่ายสถานศึกษา</a:t>
            </a:r>
          </a:p>
          <a:p>
            <a:r>
              <a:rPr lang="th-TH" sz="3200" b="1" dirty="0">
                <a:solidFill>
                  <a:schemeClr val="tx1"/>
                </a:solidFill>
              </a:rPr>
              <a:t>7. </a:t>
            </a:r>
            <a:r>
              <a:rPr lang="th-TH" sz="3200" b="1" dirty="0" smtClean="0">
                <a:solidFill>
                  <a:schemeClr val="tx1"/>
                </a:solidFill>
              </a:rPr>
              <a:t>กิจกรรม</a:t>
            </a:r>
            <a:r>
              <a:rPr lang="th-TH" sz="3200" b="1" dirty="0">
                <a:solidFill>
                  <a:schemeClr val="tx1"/>
                </a:solidFill>
              </a:rPr>
              <a:t>การศึกษาดูงาน การดำเนินกิจกรรมพัฒนานวัตกรรม การสร้างเครือข่าย และการมีส่วนร่วมกับมูลนิธิ</a:t>
            </a:r>
            <a:r>
              <a:rPr lang="th-TH" sz="3200" b="1" dirty="0" err="1">
                <a:solidFill>
                  <a:schemeClr val="tx1"/>
                </a:solidFill>
              </a:rPr>
              <a:t>ยุวสถิรคุณ</a:t>
            </a:r>
            <a:r>
              <a:rPr lang="th-TH" sz="3200" b="1" dirty="0">
                <a:solidFill>
                  <a:schemeClr val="tx1"/>
                </a:solidFill>
              </a:rPr>
              <a:t>  โรงเรียนคุณธรรมต้นแบบ 16 เครือข่าย ระดับเขตพื้นที่การศึกษา</a:t>
            </a:r>
          </a:p>
          <a:p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3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่อ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</TotalTime>
  <Words>780</Words>
  <Application>Microsoft Office PowerPoint</Application>
  <PresentationFormat>แบบจอกว้าง</PresentationFormat>
  <Paragraphs>70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DilleniaUPC</vt:lpstr>
      <vt:lpstr>TH SarabunIT๙</vt:lpstr>
      <vt:lpstr>Wingdings 3</vt:lpstr>
      <vt:lpstr>ช่อ</vt:lpstr>
      <vt:lpstr>งานนำเสนอ PowerPoint</vt:lpstr>
      <vt:lpstr>1. ความเป็นมาของโครงการโรงเรียนคุณธรรม สำนักงานคณะกรรมการการศึกษาขั้นพื้นฐาน</vt:lpstr>
      <vt:lpstr>กรอบแนวคิดของโครงการโรงเรียนคุณธรรม สำนักงานคณะกรรมการการศึกษาขั้นพื้นฐาน </vt:lpstr>
      <vt:lpstr>วัตถุประสงค์ของโครงการโรงเรียนคุณธรรม สำนักงานคณะกรรมการการศึกษาขั้นพื้นฐาน   </vt:lpstr>
      <vt:lpstr>ตัวชี้วัดความสำเร็จของโครงการโรงเรียนคุณธรรม สำนักงานคณะกรรมการการศึกษาขั้นพื้นฐาน   </vt:lpstr>
      <vt:lpstr>ตัวชี้วัดโรงเรียนคุณธรรม สำนักงานคณะกรรมการการศึกษาขั้นพื้นฐาน</vt:lpstr>
      <vt:lpstr>โครงการ และกิจกรรมเพื่อขับเคลื่อนโครงการโรงเรียนคุณธรรมสำนักงานคณะกรรมการการศึกษาขั้นพื้นฐาน </vt:lpstr>
      <vt:lpstr>งานนำเสนอ PowerPoint</vt:lpstr>
      <vt:lpstr>กิจกรรม โครงการโรงเรียนคุณธรรมสำนักงานเขตพื้นที่การศึกษาประถมศึกษาสตูล ประจำปีงบประมาณ  2560 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ความเป็นมาของโครงการโรงเรียนคุณธรรม สำนักงานคณะกรรมการการศึกษาขั้นพื้นฐาน</dc:title>
  <dc:creator>Mr.KKD</dc:creator>
  <cp:lastModifiedBy>Mr.KKD</cp:lastModifiedBy>
  <cp:revision>11</cp:revision>
  <dcterms:created xsi:type="dcterms:W3CDTF">2017-05-01T02:43:58Z</dcterms:created>
  <dcterms:modified xsi:type="dcterms:W3CDTF">2017-05-02T04:05:27Z</dcterms:modified>
</cp:coreProperties>
</file>