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56" r:id="rId2"/>
    <p:sldId id="266" r:id="rId3"/>
    <p:sldId id="265" r:id="rId4"/>
    <p:sldId id="268" r:id="rId5"/>
    <p:sldId id="267" r:id="rId6"/>
    <p:sldId id="263" r:id="rId7"/>
    <p:sldId id="257" r:id="rId8"/>
    <p:sldId id="25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58" r:id="rId19"/>
    <p:sldId id="260" r:id="rId20"/>
    <p:sldId id="261" r:id="rId21"/>
    <p:sldId id="262" r:id="rId22"/>
    <p:sldId id="264" r:id="rId23"/>
    <p:sldId id="26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3" d="100"/>
          <a:sy n="63" d="100"/>
        </p:scale>
        <p:origin x="80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2502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786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57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755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922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388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027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244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241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7/3/2018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255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397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7/3/2018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2715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2335382" y="1"/>
            <a:ext cx="9968377" cy="163576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th-TH" sz="8000" dirty="0" smtClean="0"/>
              <a:t>การจัดค่ายยุวชนคนคุณธรรม</a:t>
            </a:r>
            <a:endParaRPr lang="th-TH" sz="8000" dirty="0"/>
          </a:p>
        </p:txBody>
      </p:sp>
      <p:sp>
        <p:nvSpPr>
          <p:cNvPr id="4" name="แผนผังลําดับงาน: กระบวนการสำรอง 3"/>
          <p:cNvSpPr/>
          <p:nvPr/>
        </p:nvSpPr>
        <p:spPr>
          <a:xfrm>
            <a:off x="271018" y="3772288"/>
            <a:ext cx="5967222" cy="290689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1.</a:t>
            </a:r>
            <a:r>
              <a:rPr lang="th-TH" sz="3200" dirty="0" smtClean="0"/>
              <a:t>การเตรียมนักเรียนเพื่อเป็นแกนนำยุวชนคนคุณธรรม</a:t>
            </a:r>
            <a:br>
              <a:rPr lang="th-TH" sz="3200" dirty="0" smtClean="0"/>
            </a:br>
            <a:r>
              <a:rPr lang="th-TH" sz="3200" dirty="0" smtClean="0"/>
              <a:t/>
            </a:r>
            <a:br>
              <a:rPr lang="th-TH" sz="3200" dirty="0" smtClean="0"/>
            </a:br>
            <a:r>
              <a:rPr lang="en-US" sz="3200" dirty="0" smtClean="0"/>
              <a:t>2.</a:t>
            </a:r>
            <a:r>
              <a:rPr lang="th-TH" sz="3200" dirty="0" smtClean="0"/>
              <a:t>การเตรียมครูเพื่อออกแบบและดำเนินการขับเคลื่อนการจัดค่ายยุวชนคนคุณธรรมและโครงงาน</a:t>
            </a:r>
            <a:r>
              <a:rPr lang="th-TH" sz="3200" dirty="0" err="1" smtClean="0"/>
              <a:t>พัฒนาจริย</a:t>
            </a:r>
            <a:r>
              <a:rPr lang="th-TH" sz="3200" dirty="0" smtClean="0"/>
              <a:t>คุณ</a:t>
            </a:r>
            <a:endParaRPr lang="th-TH" sz="3200" dirty="0"/>
          </a:p>
        </p:txBody>
      </p:sp>
      <p:sp>
        <p:nvSpPr>
          <p:cNvPr id="5" name="แผนผังลําดับงาน: กระบวนการสำรอง 4"/>
          <p:cNvSpPr/>
          <p:nvPr/>
        </p:nvSpPr>
        <p:spPr>
          <a:xfrm>
            <a:off x="6700520" y="4122266"/>
            <a:ext cx="5312664" cy="22069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dirty="0" smtClean="0"/>
              <a:t>โรงเรียนจัดค่ายยุวชนคนคุณธรรม</a:t>
            </a:r>
            <a:br>
              <a:rPr lang="th-TH" sz="4000" dirty="0" smtClean="0"/>
            </a:br>
            <a:r>
              <a:rPr lang="th-TH" sz="4000" dirty="0" smtClean="0"/>
              <a:t>โรงเรียนขับเคลื่อนงานโรงเรียนคุณธรรม</a:t>
            </a:r>
            <a:endParaRPr lang="th-TH" sz="4000" dirty="0"/>
          </a:p>
        </p:txBody>
      </p:sp>
      <p:cxnSp>
        <p:nvCxnSpPr>
          <p:cNvPr id="7" name="ลูกศรเชื่อมต่อแบบตรง 6"/>
          <p:cNvCxnSpPr>
            <a:stCxn id="4" idx="3"/>
            <a:endCxn id="5" idx="1"/>
          </p:cNvCxnSpPr>
          <p:nvPr/>
        </p:nvCxnSpPr>
        <p:spPr>
          <a:xfrm>
            <a:off x="6238240" y="5225736"/>
            <a:ext cx="46228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à¸à¸¥à¸à¸²à¸£à¸à¹à¸à¸«à¸²à¸£à¸¹à¸à¸ à¸²à¸à¸ªà¸³à¸«à¸£à¸±à¸ à¹à¸£à¸à¹à¸£à¸µà¸¢à¸à¸à¸¸à¸à¸à¸£à¸£à¸¡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497" y="0"/>
            <a:ext cx="2408880" cy="240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0164" y="2203855"/>
            <a:ext cx="2268220" cy="177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à¸à¸¥à¸à¸²à¸£à¸à¹à¸à¸«à¸²à¸£à¸¹à¸à¸ à¸²à¸à¸ªà¸³à¸«à¸£à¸±à¸ kids carto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18" y="2068899"/>
            <a:ext cx="2349501" cy="170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16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r">
              <a:defRPr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กิจกรรมการจัดค่ายยุวชนคนคุณธรรม</a:t>
            </a:r>
            <a:br>
              <a:rPr lang="th-TH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และโครงงาน</a:t>
            </a:r>
            <a:r>
              <a:rPr lang="th-TH" b="1" dirty="0" err="1" smtClean="0">
                <a:latin typeface="TH SarabunPSK" pitchFamily="34" charset="-34"/>
                <a:cs typeface="TH SarabunPSK" pitchFamily="34" charset="-34"/>
              </a:rPr>
              <a:t>พัฒนาจริย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คุณในสถานศึกษา</a:t>
            </a:r>
            <a:endParaRPr lang="th-TH" dirty="0" smtClean="0"/>
          </a:p>
        </p:txBody>
      </p:sp>
      <p:pic>
        <p:nvPicPr>
          <p:cNvPr id="4" name="Picture 2" descr="à¸à¸¥à¸à¸²à¸£à¸à¹à¸à¸«à¸²à¸£à¸¹à¸à¸ à¸²à¸à¸ªà¸³à¸«à¸£à¸±à¸ à¹à¸£à¸à¹à¸£à¸µà¸¢à¸à¸à¸¸à¸à¸à¸£à¸£à¸¡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497" y="0"/>
            <a:ext cx="1922617" cy="192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กล่องข้อความ 2"/>
          <p:cNvSpPr txBox="1"/>
          <p:nvPr/>
        </p:nvSpPr>
        <p:spPr>
          <a:xfrm>
            <a:off x="648361" y="4033944"/>
            <a:ext cx="47040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ครูแกนนำในโรงเรียนที่เป็นหน่วยขับเคลื่อนโรงเรียนคุณธรรม </a:t>
            </a:r>
            <a:r>
              <a:rPr lang="en-US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17 </a:t>
            </a:r>
            <a:r>
              <a:rPr lang="th-TH" alt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โรงเรียน โรงเรียนละ </a:t>
            </a:r>
            <a:r>
              <a:rPr lang="en-US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คน  รวม </a:t>
            </a:r>
            <a:r>
              <a:rPr lang="en-US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17 </a:t>
            </a:r>
            <a: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</a:p>
          <a:p>
            <a:pPr algn="ctr"/>
            <a:endParaRPr lang="th-TH" sz="3200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6379210" y="4033944"/>
            <a:ext cx="51219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นักเรียนในโรงเรียนที่เป็นหน่วยขับเคลื่อนโรงเรียนคุณธรรม </a:t>
            </a:r>
            <a:r>
              <a:rPr lang="en-US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17 </a:t>
            </a:r>
            <a:r>
              <a:rPr lang="th-TH" alt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โรงเรียน</a:t>
            </a:r>
            <a:br>
              <a:rPr lang="th-TH" alt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โรงเรียนละ </a:t>
            </a:r>
            <a:r>
              <a:rPr lang="en-US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 </a:t>
            </a:r>
            <a: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คน  รวม </a:t>
            </a:r>
            <a:r>
              <a:rPr lang="en-US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68 </a:t>
            </a:r>
            <a:r>
              <a:rPr lang="th-TH" alt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  <a:endParaRPr lang="th-TH" alt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9" name="Picture 6" descr="à¸à¸¥à¸à¸²à¸£à¸à¹à¸à¸«à¸²à¸£à¸¹à¸à¸ à¸²à¸à¸ªà¸³à¸«à¸£à¸±à¸ kids cart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009" y="2206672"/>
            <a:ext cx="2349501" cy="170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à¸à¸¥à¸à¸²à¸£à¸à¹à¸à¸«à¸²à¸£à¸¹à¸à¸ à¸²à¸à¸ªà¸³à¸«à¸£à¸±à¸ teachers carto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2206672"/>
            <a:ext cx="3400875" cy="182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กล่องข้อความ 7"/>
          <p:cNvSpPr txBox="1"/>
          <p:nvPr/>
        </p:nvSpPr>
        <p:spPr>
          <a:xfrm>
            <a:off x="4315512" y="5588728"/>
            <a:ext cx="3257497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รวม </a:t>
            </a:r>
            <a:r>
              <a:rPr lang="en-US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85 </a:t>
            </a: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3866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ม้วนกระดาษแนวนอน 5"/>
          <p:cNvSpPr/>
          <p:nvPr/>
        </p:nvSpPr>
        <p:spPr>
          <a:xfrm>
            <a:off x="375920" y="4196079"/>
            <a:ext cx="11684000" cy="2014057"/>
          </a:xfrm>
          <a:prstGeom prst="horizontalScrol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ม้วนกระดาษแนวนอน 3"/>
          <p:cNvSpPr/>
          <p:nvPr/>
        </p:nvSpPr>
        <p:spPr>
          <a:xfrm>
            <a:off x="375920" y="1767840"/>
            <a:ext cx="11684000" cy="1696720"/>
          </a:xfrm>
          <a:prstGeom prst="horizontalScrol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098" name="ตัวยึดเนื้อหา 2"/>
          <p:cNvSpPr>
            <a:spLocks noGrp="1"/>
          </p:cNvSpPr>
          <p:nvPr>
            <p:ph idx="1"/>
          </p:nvPr>
        </p:nvSpPr>
        <p:spPr>
          <a:xfrm>
            <a:off x="731520" y="1922617"/>
            <a:ext cx="11013440" cy="4132743"/>
          </a:xfrm>
        </p:spPr>
        <p:txBody>
          <a:bodyPr>
            <a:norm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th-TH" alt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alt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1. </a:t>
            </a:r>
            <a:r>
              <a:rPr lang="th-TH" alt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ประชุมปฏิบัติการพัฒนาครูแกนนำโรงเรียนที่เป็น</a:t>
            </a:r>
            <a:r>
              <a:rPr lang="th-TH" alt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หน่วยขับเคลื่อน</a:t>
            </a:r>
            <a:r>
              <a:rPr lang="th-TH" alt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โรงเรียนคุณธรรม </a:t>
            </a:r>
            <a:r>
              <a:rPr lang="en-US" alt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17 </a:t>
            </a:r>
            <a:r>
              <a:rPr lang="th-TH" alt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โรงเรียนๆ ละ </a:t>
            </a:r>
            <a:r>
              <a:rPr lang="en-US" alt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alt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คน รวม </a:t>
            </a:r>
            <a:r>
              <a:rPr lang="en-US" alt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17 </a:t>
            </a:r>
            <a:r>
              <a:rPr lang="th-TH" alt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th-TH" altLang="th-TH" sz="36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th-TH" alt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th-TH" alt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en-US" alt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</a:t>
            </a:r>
            <a:r>
              <a:rPr lang="th-TH" alt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ประชุมปฏิบัติการพัฒนานักเรียนแกนนำโรงเรียนที่</a:t>
            </a:r>
            <a:r>
              <a:rPr lang="th-TH" alt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เป็นหน่วย</a:t>
            </a:r>
            <a:r>
              <a:rPr lang="th-TH" alt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ขับเคลื่อนโรงเรียนคุณธรรม </a:t>
            </a:r>
            <a:r>
              <a:rPr lang="en-US" alt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17 </a:t>
            </a:r>
            <a:r>
              <a:rPr lang="th-TH" alt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โรงเรียนๆ ละ </a:t>
            </a:r>
            <a:r>
              <a:rPr lang="en-US" alt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 </a:t>
            </a:r>
            <a:r>
              <a:rPr lang="th-TH" alt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คน </a:t>
            </a:r>
            <a:r>
              <a:rPr lang="th-TH" alt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รวม </a:t>
            </a:r>
            <a:r>
              <a:rPr lang="en-US" alt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68 </a:t>
            </a:r>
            <a:r>
              <a:rPr lang="th-TH" alt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คน พร้อมด้วยครูแกนนำ </a:t>
            </a:r>
            <a:r>
              <a:rPr lang="en-US" alt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17 </a:t>
            </a:r>
            <a:r>
              <a:rPr lang="th-TH" alt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คน รวมทั้งสิ้น </a:t>
            </a:r>
            <a:r>
              <a:rPr lang="en-US" alt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85 </a:t>
            </a:r>
            <a:r>
              <a:rPr lang="th-TH" alt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th-TH" alt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 descr="à¸à¸¥à¸à¸²à¸£à¸à¹à¸à¸«à¸²à¸£à¸¹à¸à¸ à¸²à¸à¸ªà¸³à¸«à¸£à¸±à¸ à¹à¸£à¸à¹à¸£à¸µà¸¢à¸à¸à¸¸à¸à¸à¸£à¸£à¸¡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497" y="0"/>
            <a:ext cx="1922617" cy="192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3492217" y="623054"/>
            <a:ext cx="6393463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altLang="th-TH" sz="36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กิจกรรมหลัก </a:t>
            </a:r>
            <a:r>
              <a:rPr lang="th-TH" alt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 </a:t>
            </a:r>
            <a:r>
              <a:rPr lang="en-US" alt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alt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 ดังนี้</a:t>
            </a:r>
            <a:endParaRPr lang="th-TH" alt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9098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ชื่อเรื่อง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511300"/>
          </a:xfrm>
        </p:spPr>
        <p:txBody>
          <a:bodyPr/>
          <a:lstStyle/>
          <a:p>
            <a:pPr algn="l" eaLnBrk="1" hangingPunct="1"/>
            <a:r>
              <a:rPr lang="th-TH" alt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กิจกรรมที่ </a:t>
            </a:r>
            <a:r>
              <a:rPr lang="en-US" alt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alt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ประชุมปฏิบัติการพัฒนาครูแกนนำโรงเรียนทีเป็นหน่วยขับเคลื่อนโรงเรียนคุณธรรม</a:t>
            </a:r>
            <a:endParaRPr lang="th-TH" altLang="th-TH" sz="4000" dirty="0"/>
          </a:p>
        </p:txBody>
      </p:sp>
      <p:sp>
        <p:nvSpPr>
          <p:cNvPr id="512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024063" y="1785939"/>
            <a:ext cx="8229600" cy="4643437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th-TH" altLang="th-TH" sz="4000" b="1"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 </a:t>
            </a:r>
            <a:r>
              <a:rPr lang="en-US" altLang="th-TH" sz="4000" b="1">
                <a:latin typeface="TH SarabunPSK" panose="020B0500040200020003" pitchFamily="34" charset="-34"/>
                <a:cs typeface="TH SarabunPSK" panose="020B0500040200020003" pitchFamily="34" charset="-34"/>
              </a:rPr>
              <a:t>15 </a:t>
            </a:r>
            <a:r>
              <a:rPr lang="th-TH" altLang="th-TH" sz="4000" b="1">
                <a:latin typeface="TH SarabunPSK" panose="020B0500040200020003" pitchFamily="34" charset="-34"/>
                <a:cs typeface="TH SarabunPSK" panose="020B0500040200020003" pitchFamily="34" charset="-34"/>
              </a:rPr>
              <a:t>กรกฎาคม </a:t>
            </a:r>
            <a:r>
              <a:rPr lang="en-US" altLang="th-TH" sz="4000" b="1">
                <a:latin typeface="TH SarabunPSK" panose="020B0500040200020003" pitchFamily="34" charset="-34"/>
                <a:cs typeface="TH SarabunPSK" panose="020B0500040200020003" pitchFamily="34" charset="-34"/>
              </a:rPr>
              <a:t>2561</a:t>
            </a:r>
            <a:r>
              <a:rPr lang="th-TH" altLang="th-TH" sz="4000" b="1">
                <a:latin typeface="TH SarabunPSK" panose="020B0500040200020003" pitchFamily="34" charset="-34"/>
                <a:cs typeface="TH SarabunPSK" panose="020B0500040200020003" pitchFamily="34" charset="-34"/>
              </a:rPr>
              <a:t>(ชั้น </a:t>
            </a:r>
            <a:r>
              <a:rPr lang="en-US" altLang="th-TH" sz="4000" b="1">
                <a:latin typeface="TH SarabunPSK" panose="020B0500040200020003" pitchFamily="34" charset="-34"/>
                <a:cs typeface="TH SarabunPSK" panose="020B0500040200020003" pitchFamily="34" charset="-34"/>
              </a:rPr>
              <a:t>3 </a:t>
            </a:r>
            <a:r>
              <a:rPr lang="th-TH" altLang="th-TH" sz="4000" b="1">
                <a:latin typeface="TH SarabunPSK" panose="020B0500040200020003" pitchFamily="34" charset="-34"/>
                <a:cs typeface="TH SarabunPSK" panose="020B0500040200020003" pitchFamily="34" charset="-34"/>
              </a:rPr>
              <a:t>สพป.สตูล)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th-TH" sz="3600" b="1">
                <a:latin typeface="TH SarabunPSK" panose="020B0500040200020003" pitchFamily="34" charset="-34"/>
                <a:cs typeface="TH SarabunPSK" panose="020B0500040200020003" pitchFamily="34" charset="-34"/>
              </a:rPr>
              <a:t>08.30 – 09.00 </a:t>
            </a:r>
            <a:r>
              <a:rPr lang="th-TH" altLang="th-TH" sz="3600" b="1">
                <a:latin typeface="TH SarabunPSK" panose="020B0500040200020003" pitchFamily="34" charset="-34"/>
                <a:cs typeface="TH SarabunPSK" panose="020B0500040200020003" pitchFamily="34" charset="-34"/>
              </a:rPr>
              <a:t>น. ลงทะเบียน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th-TH" sz="3600" b="1">
                <a:latin typeface="TH SarabunPSK" panose="020B0500040200020003" pitchFamily="34" charset="-34"/>
                <a:cs typeface="TH SarabunPSK" panose="020B0500040200020003" pitchFamily="34" charset="-34"/>
              </a:rPr>
              <a:t>09.00 – 09.30 </a:t>
            </a:r>
            <a:r>
              <a:rPr lang="th-TH" altLang="th-TH" sz="3600" b="1">
                <a:latin typeface="TH SarabunPSK" panose="020B0500040200020003" pitchFamily="34" charset="-34"/>
                <a:cs typeface="TH SarabunPSK" panose="020B0500040200020003" pitchFamily="34" charset="-34"/>
              </a:rPr>
              <a:t>น. พิธีเปิด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th-TH" sz="3600" b="1">
                <a:latin typeface="TH SarabunPSK" panose="020B0500040200020003" pitchFamily="34" charset="-34"/>
                <a:cs typeface="TH SarabunPSK" panose="020B0500040200020003" pitchFamily="34" charset="-34"/>
              </a:rPr>
              <a:t>09.30 – 09.40 </a:t>
            </a:r>
            <a:r>
              <a:rPr lang="th-TH" altLang="th-TH" sz="3600" b="1">
                <a:latin typeface="TH SarabunPSK" panose="020B0500040200020003" pitchFamily="34" charset="-34"/>
                <a:cs typeface="TH SarabunPSK" panose="020B0500040200020003" pitchFamily="34" charset="-34"/>
              </a:rPr>
              <a:t>น. นันทนาการ (นุชนารถ จรัสพงศ์)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th-TH" sz="3600" b="1">
                <a:latin typeface="TH SarabunPSK" panose="020B0500040200020003" pitchFamily="34" charset="-34"/>
                <a:cs typeface="TH SarabunPSK" panose="020B0500040200020003" pitchFamily="34" charset="-34"/>
              </a:rPr>
              <a:t>09.40 – 10.15 </a:t>
            </a:r>
            <a:r>
              <a:rPr lang="th-TH" altLang="th-TH" sz="3600" b="1">
                <a:latin typeface="TH SarabunPSK" panose="020B0500040200020003" pitchFamily="34" charset="-34"/>
                <a:cs typeface="TH SarabunPSK" panose="020B0500040200020003" pitchFamily="34" charset="-34"/>
              </a:rPr>
              <a:t>น. ก่อนดำเนินการ –บริหารจัดการโครงการ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th-TH" altLang="th-TH" sz="3600" b="1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จัดค่ายยุวชนคนคุณธรรมและโครงงาน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th-TH" altLang="th-TH" sz="3600" b="1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พัฒนาจริยคุณในสถานศึกษา (ทิพย์)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th-TH" altLang="th-TH" sz="3600" b="1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altLang="th-TH" sz="36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th-TH" altLang="th-TH" sz="36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2" descr="à¸à¸¥à¸à¸²à¸£à¸à¹à¸à¸«à¸²à¸£à¸¹à¸à¸ à¸²à¸à¸ªà¸³à¸«à¸£à¸±à¸ à¹à¸£à¸à¹à¸£à¸µà¸¢à¸à¸à¸¸à¸à¸à¸£à¸£à¸¡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497" y="0"/>
            <a:ext cx="1922617" cy="192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83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024063" y="500064"/>
            <a:ext cx="8229600" cy="6072187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วันที่ </a:t>
            </a:r>
            <a:r>
              <a:rPr lang="en-US" sz="4000" b="1" dirty="0">
                <a:latin typeface="TH SarabunPSK" pitchFamily="34" charset="-34"/>
                <a:cs typeface="TH SarabunPSK" pitchFamily="34" charset="-34"/>
              </a:rPr>
              <a:t>15 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กรกฎาคม </a:t>
            </a:r>
            <a:r>
              <a:rPr lang="en-US" sz="4000" b="1" dirty="0">
                <a:latin typeface="TH SarabunPSK" pitchFamily="34" charset="-34"/>
                <a:cs typeface="TH SarabunPSK" pitchFamily="34" charset="-34"/>
              </a:rPr>
              <a:t>2561 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ต่อ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10.15 – 10.30 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น. อาหารว่าง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10.30 – 12.00 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น. ทบทวนการจัดกิจกรรมค่ายยุวชนคนคุณธรรม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			     ให้เกิดคุณธรรม </a:t>
            </a: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5 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ประการ ความพอเพียง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                       ความกตัญญู ความซื่อสัตย์ สุจริต ความรับ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                       ผิดชอบ ดมการณ์คุณธรรม และสอดคล้องกับ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                       </a:t>
            </a:r>
            <a:r>
              <a:rPr lang="th-TH" sz="3600" b="1" dirty="0" err="1">
                <a:latin typeface="TH SarabunPSK" pitchFamily="34" charset="-34"/>
                <a:cs typeface="TH SarabunPSK" pitchFamily="34" charset="-34"/>
              </a:rPr>
              <a:t>คุณธรรมอัต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ลักษณ์(</a:t>
            </a:r>
            <a:r>
              <a:rPr lang="th-TH" sz="3600" b="1" dirty="0" err="1">
                <a:latin typeface="TH SarabunPSK" pitchFamily="34" charset="-34"/>
                <a:cs typeface="TH SarabunPSK" pitchFamily="34" charset="-34"/>
              </a:rPr>
              <a:t>ศุภ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วัลย์ ฮานา)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12.00 – 13.00 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น. พักรับประทานอาหารกลางวัน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13.00 – 13.10 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น. นันทนาการ (นุชนารถ จรัสพงศ์) 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Picture 2" descr="à¸à¸¥à¸à¸²à¸£à¸à¹à¸à¸«à¸²à¸£à¸¹à¸à¸ à¸²à¸à¸ªà¸³à¸«à¸£à¸±à¸ à¹à¸£à¸à¹à¸£à¸µà¸¢à¸à¸à¸¸à¸à¸à¸£à¸£à¸¡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497" y="0"/>
            <a:ext cx="1922617" cy="192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411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ตัวยึดเนื้อหา 2"/>
          <p:cNvSpPr>
            <a:spLocks noGrp="1"/>
          </p:cNvSpPr>
          <p:nvPr>
            <p:ph idx="1"/>
          </p:nvPr>
        </p:nvSpPr>
        <p:spPr>
          <a:xfrm>
            <a:off x="2621280" y="470535"/>
            <a:ext cx="8229600" cy="5411788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th-TH" alt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 </a:t>
            </a:r>
            <a:r>
              <a:rPr lang="en-US" alt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15 </a:t>
            </a:r>
            <a:r>
              <a:rPr lang="th-TH" alt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กรกฎาคม </a:t>
            </a:r>
            <a:r>
              <a:rPr lang="en-US" alt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2561 </a:t>
            </a:r>
            <a:r>
              <a:rPr lang="th-TH" alt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ต่อ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13.10 – 14.00 </a:t>
            </a:r>
            <a:r>
              <a:rPr lang="th-TH" alt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น. วางแผนและและออกแบบค่าย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th-TH" alt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	      (</a:t>
            </a:r>
            <a:r>
              <a:rPr lang="th-TH" altLang="th-TH" sz="36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ผอ.ณัฐ</a:t>
            </a:r>
            <a:r>
              <a:rPr lang="th-TH" alt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วัตร </a:t>
            </a:r>
            <a:r>
              <a:rPr lang="th-TH" altLang="th-TH" sz="36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ศุภ</a:t>
            </a:r>
            <a:r>
              <a:rPr lang="th-TH" alt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วัลย์)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14.00 – 14.45 </a:t>
            </a:r>
            <a:r>
              <a:rPr lang="th-TH" alt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น. ฝึกเขียนโครงงานคุณธรรม (อา</a:t>
            </a:r>
            <a:r>
              <a:rPr lang="th-TH" altLang="th-TH" sz="36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บีด๊ะ</a:t>
            </a:r>
            <a:r>
              <a:rPr lang="th-TH" alt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14.45 – 15.00 </a:t>
            </a:r>
            <a:r>
              <a:rPr lang="th-TH" alt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น. อาหารว่าง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15.00 – 15.05 </a:t>
            </a:r>
            <a:r>
              <a:rPr lang="th-TH" alt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น. นันทนาการ (นุชนารถ จรัสพงศ์)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15.00 –  16.00 </a:t>
            </a:r>
            <a:r>
              <a:rPr lang="th-TH" alt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น. ถอดบทเรียนหลังการเรียนรู้ </a:t>
            </a:r>
            <a:r>
              <a:rPr lang="en-US" alt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AAR</a:t>
            </a:r>
            <a:endParaRPr lang="th-TH" alt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 descr="à¸à¸¥à¸à¸²à¸£à¸à¹à¸à¸«à¸²à¸£à¸¹à¸à¸ à¸²à¸à¸ªà¸³à¸«à¸£à¸±à¸ à¹à¸£à¸à¹à¸£à¸µà¸¢à¸à¸à¸¸à¸à¸à¸£à¸£à¸¡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497" y="0"/>
            <a:ext cx="1922617" cy="192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683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th-TH" alt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กิจกรรมที่ </a:t>
            </a:r>
            <a:r>
              <a:rPr lang="en-US" alt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alt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ประชุมปฏิบัติการพัฒนานักเรียนแกนโรงเรียนที่เป็นหน่วยขับเคลื่อนโรงเรียนคุณธรรม</a:t>
            </a:r>
            <a:endParaRPr lang="th-TH" altLang="th-TH" dirty="0" smtClean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วันที่ </a:t>
            </a: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16 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กรกฎาคม </a:t>
            </a: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2561 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3600" b="1" dirty="0" err="1">
                <a:latin typeface="TH SarabunPSK" pitchFamily="34" charset="-34"/>
                <a:cs typeface="TH SarabunPSK" pitchFamily="34" charset="-34"/>
              </a:rPr>
              <a:t>สตา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ริ</a:t>
            </a:r>
            <a:r>
              <a:rPr lang="th-TH" sz="3600" b="1" dirty="0" err="1">
                <a:latin typeface="TH SarabunPSK" pitchFamily="34" charset="-34"/>
                <a:cs typeface="TH SarabunPSK" pitchFamily="34" charset="-34"/>
              </a:rPr>
              <a:t>นทร์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รี</a:t>
            </a:r>
            <a:r>
              <a:rPr lang="th-TH" sz="3600" b="1" dirty="0" err="1">
                <a:latin typeface="TH SarabunPSK" pitchFamily="34" charset="-34"/>
                <a:cs typeface="TH SarabunPSK" pitchFamily="34" charset="-34"/>
              </a:rPr>
              <a:t>สอร์ท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marL="36000" indent="0">
              <a:spcBef>
                <a:spcPts val="0"/>
              </a:spcBef>
              <a:buNone/>
              <a:defRPr/>
            </a:pP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08.30 – 09.00 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น. ลงทะเบียน</a:t>
            </a:r>
          </a:p>
          <a:p>
            <a:pPr marL="36000" indent="0">
              <a:spcBef>
                <a:spcPts val="0"/>
              </a:spcBef>
              <a:buNone/>
              <a:defRPr/>
            </a:pP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09.00 – 09.30 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น. พิธีเปิด </a:t>
            </a:r>
          </a:p>
          <a:p>
            <a:pPr marL="36000" indent="0">
              <a:spcBef>
                <a:spcPts val="0"/>
              </a:spcBef>
              <a:buNone/>
              <a:defRPr/>
            </a:pP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09.30 – 09.40 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น. นันทนาการ (นุชนารถ จรัสพงศ์)</a:t>
            </a:r>
          </a:p>
          <a:p>
            <a:pPr marL="36000" indent="0">
              <a:spcBef>
                <a:spcPts val="0"/>
              </a:spcBef>
              <a:buNone/>
              <a:defRPr/>
            </a:pP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09.40 – 10.30 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น. คุณสมบัติ บทบาทหน้าที่และทักษะที่จำเป็น</a:t>
            </a:r>
          </a:p>
          <a:p>
            <a:pPr marL="36000" indent="0">
              <a:spcBef>
                <a:spcPts val="0"/>
              </a:spcBef>
              <a:buNone/>
              <a:defRPr/>
            </a:pP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                       ของผู้นำค่ายายยุวชนคนคุณธรรม และสาระ</a:t>
            </a:r>
          </a:p>
          <a:p>
            <a:pPr marL="36000" indent="0">
              <a:spcBef>
                <a:spcPts val="0"/>
              </a:spcBef>
              <a:buNone/>
              <a:defRPr/>
            </a:pP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                        และคุณธรรมจริยธรรม (</a:t>
            </a:r>
            <a:r>
              <a:rPr lang="th-TH" sz="3600" b="1" dirty="0" err="1">
                <a:latin typeface="TH SarabunPSK" pitchFamily="34" charset="-34"/>
                <a:cs typeface="TH SarabunPSK" pitchFamily="34" charset="-34"/>
              </a:rPr>
              <a:t>ศุภ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วัลย์ ฮานา)</a:t>
            </a:r>
          </a:p>
          <a:p>
            <a:pPr marL="36000" indent="0">
              <a:spcBef>
                <a:spcPts val="0"/>
              </a:spcBef>
              <a:buNone/>
              <a:defRPr/>
            </a:pP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10.30 – 10.45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น. อาหารว่าง</a:t>
            </a:r>
          </a:p>
        </p:txBody>
      </p:sp>
      <p:pic>
        <p:nvPicPr>
          <p:cNvPr id="4" name="Picture 2" descr="à¸à¸¥à¸à¸²à¸£à¸à¹à¸à¸«à¸²à¸£à¸¹à¸à¸ à¸²à¸à¸ªà¸³à¸«à¸£à¸±à¸ à¹à¸£à¸à¹à¸£à¸µà¸¢à¸à¸à¸¸à¸à¸à¸£à¸£à¸¡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6423" y="3576320"/>
            <a:ext cx="2613497" cy="261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283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ตัวยึดเนื้อหา 2"/>
          <p:cNvSpPr>
            <a:spLocks noGrp="1"/>
          </p:cNvSpPr>
          <p:nvPr>
            <p:ph idx="1"/>
          </p:nvPr>
        </p:nvSpPr>
        <p:spPr>
          <a:xfrm>
            <a:off x="2166938" y="857250"/>
            <a:ext cx="8115300" cy="534035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th-TH" sz="3600" b="1">
                <a:latin typeface="TH SarabunPSK" panose="020B0500040200020003" pitchFamily="34" charset="-34"/>
                <a:cs typeface="TH SarabunPSK" panose="020B0500040200020003" pitchFamily="34" charset="-34"/>
              </a:rPr>
              <a:t>10.45</a:t>
            </a:r>
            <a:r>
              <a:rPr lang="th-TH" altLang="th-TH" sz="3600" b="1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en-US" altLang="th-TH" sz="3600" b="1">
                <a:latin typeface="TH SarabunPSK" panose="020B0500040200020003" pitchFamily="34" charset="-34"/>
                <a:cs typeface="TH SarabunPSK" panose="020B0500040200020003" pitchFamily="34" charset="-34"/>
              </a:rPr>
              <a:t>- 11.00 </a:t>
            </a:r>
            <a:r>
              <a:rPr lang="th-TH" altLang="th-TH" sz="3600" b="1">
                <a:latin typeface="TH SarabunPSK" panose="020B0500040200020003" pitchFamily="34" charset="-34"/>
                <a:cs typeface="TH SarabunPSK" panose="020B0500040200020003" pitchFamily="34" charset="-34"/>
              </a:rPr>
              <a:t>น. นันทนาการ (นุชนารถ จรัสพงศ์)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th-TH" sz="3600" b="1">
                <a:latin typeface="TH SarabunPSK" panose="020B0500040200020003" pitchFamily="34" charset="-34"/>
                <a:cs typeface="TH SarabunPSK" panose="020B0500040200020003" pitchFamily="34" charset="-34"/>
              </a:rPr>
              <a:t>11.00 – 12.00</a:t>
            </a:r>
            <a:r>
              <a:rPr lang="th-TH" altLang="th-TH" sz="3600" b="1">
                <a:latin typeface="TH SarabunPSK" panose="020B0500040200020003" pitchFamily="34" charset="-34"/>
                <a:cs typeface="TH SarabunPSK" panose="020B0500040200020003" pitchFamily="34" charset="-34"/>
              </a:rPr>
              <a:t> น. ค้นหาอัตลักษณ์ (ผอ.นัฐวัตร)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th-TH" sz="3600" b="1">
                <a:latin typeface="TH SarabunPSK" panose="020B0500040200020003" pitchFamily="34" charset="-34"/>
                <a:cs typeface="TH SarabunPSK" panose="020B0500040200020003" pitchFamily="34" charset="-34"/>
              </a:rPr>
              <a:t>12.00 – 13.00 </a:t>
            </a:r>
            <a:r>
              <a:rPr lang="th-TH" altLang="th-TH" sz="3600" b="1">
                <a:latin typeface="TH SarabunPSK" panose="020B0500040200020003" pitchFamily="34" charset="-34"/>
                <a:cs typeface="TH SarabunPSK" panose="020B0500040200020003" pitchFamily="34" charset="-34"/>
              </a:rPr>
              <a:t>น. รับประทานอาหารกลางวัน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th-TH" sz="3600" b="1">
                <a:latin typeface="TH SarabunPSK" panose="020B0500040200020003" pitchFamily="34" charset="-34"/>
                <a:cs typeface="TH SarabunPSK" panose="020B0500040200020003" pitchFamily="34" charset="-34"/>
              </a:rPr>
              <a:t>13.00 – 13.10 </a:t>
            </a:r>
            <a:r>
              <a:rPr lang="th-TH" altLang="th-TH" sz="3600" b="1">
                <a:latin typeface="TH SarabunPSK" panose="020B0500040200020003" pitchFamily="34" charset="-34"/>
                <a:cs typeface="TH SarabunPSK" panose="020B0500040200020003" pitchFamily="34" charset="-34"/>
              </a:rPr>
              <a:t>น. นันทนาการ (นุชนารถ จรัสพงศ์)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th-TH" sz="3600" b="1">
                <a:latin typeface="TH SarabunPSK" panose="020B0500040200020003" pitchFamily="34" charset="-34"/>
                <a:cs typeface="TH SarabunPSK" panose="020B0500040200020003" pitchFamily="34" charset="-34"/>
              </a:rPr>
              <a:t>13.10 – 13.30 </a:t>
            </a:r>
            <a:r>
              <a:rPr lang="th-TH" altLang="th-TH" sz="3600" b="1">
                <a:latin typeface="TH SarabunPSK" panose="020B0500040200020003" pitchFamily="34" charset="-34"/>
                <a:cs typeface="TH SarabunPSK" panose="020B0500040200020003" pitchFamily="34" charset="-34"/>
              </a:rPr>
              <a:t>น. ค้นหาอัตลักษณ์....ต่อ (ผอ.นัฐวัตร)</a:t>
            </a:r>
            <a:r>
              <a:rPr lang="en-US" altLang="th-TH" sz="3600" b="1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th-TH" sz="3600" b="1">
                <a:latin typeface="TH SarabunPSK" panose="020B0500040200020003" pitchFamily="34" charset="-34"/>
                <a:cs typeface="TH SarabunPSK" panose="020B0500040200020003" pitchFamily="34" charset="-34"/>
              </a:rPr>
              <a:t>13.30 – 14.30 </a:t>
            </a:r>
            <a:r>
              <a:rPr lang="th-TH" altLang="th-TH" sz="3600" b="1">
                <a:latin typeface="TH SarabunPSK" panose="020B0500040200020003" pitchFamily="34" charset="-34"/>
                <a:cs typeface="TH SarabunPSK" panose="020B0500040200020003" pitchFamily="34" charset="-34"/>
              </a:rPr>
              <a:t>น. การสร้างความดีด้วยโครงงานคุณธรรม </a:t>
            </a:r>
          </a:p>
          <a:p>
            <a:pPr>
              <a:buFont typeface="Arial" panose="020B0604020202020204" pitchFamily="34" charset="0"/>
              <a:buNone/>
            </a:pPr>
            <a:r>
              <a:rPr lang="th-TH" altLang="th-TH" sz="3600" b="1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(ผอ.สมาน อาบีด๊ะ)</a:t>
            </a:r>
            <a:endParaRPr lang="en-US" altLang="th-TH" sz="36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th-TH" sz="3600" b="1">
                <a:latin typeface="TH SarabunPSK" panose="020B0500040200020003" pitchFamily="34" charset="-34"/>
                <a:cs typeface="TH SarabunPSK" panose="020B0500040200020003" pitchFamily="34" charset="-34"/>
              </a:rPr>
              <a:t>14.30 – 14.45 </a:t>
            </a:r>
            <a:r>
              <a:rPr lang="th-TH" altLang="th-TH" sz="3600" b="1">
                <a:latin typeface="TH SarabunPSK" panose="020B0500040200020003" pitchFamily="34" charset="-34"/>
                <a:cs typeface="TH SarabunPSK" panose="020B0500040200020003" pitchFamily="34" charset="-34"/>
              </a:rPr>
              <a:t>น. อาหารว่าง  </a:t>
            </a:r>
          </a:p>
        </p:txBody>
      </p:sp>
      <p:pic>
        <p:nvPicPr>
          <p:cNvPr id="3" name="Picture 2" descr="à¸à¸¥à¸à¸²à¸£à¸à¹à¸à¸«à¸²à¸£à¸¹à¸à¸ à¸²à¸à¸ªà¸³à¸«à¸£à¸±à¸ à¹à¸£à¸à¹à¸£à¸µà¸¢à¸à¸à¸¸à¸à¸à¸£à¸£à¸¡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497" y="0"/>
            <a:ext cx="1922617" cy="192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453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ตัวยึดเนื้อหา 2"/>
          <p:cNvSpPr>
            <a:spLocks noGrp="1"/>
          </p:cNvSpPr>
          <p:nvPr>
            <p:ph idx="1"/>
          </p:nvPr>
        </p:nvSpPr>
        <p:spPr>
          <a:xfrm>
            <a:off x="2743200" y="622619"/>
            <a:ext cx="8229600" cy="5483225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14.45 – 15.00 </a:t>
            </a:r>
            <a:r>
              <a:rPr lang="th-TH" alt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น. </a:t>
            </a:r>
            <a:r>
              <a:rPr lang="th-TH" alt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นันทนาการ (นุชนารถ จรัสพงศ์)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15.00 – 15.30 </a:t>
            </a:r>
            <a:r>
              <a:rPr lang="th-TH" alt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น. ถอดบทเรียนหลังการเรียนรู้ </a:t>
            </a:r>
          </a:p>
          <a:p>
            <a:pPr>
              <a:buFont typeface="Arial" panose="020B0604020202020204" pitchFamily="34" charset="0"/>
              <a:buNone/>
            </a:pPr>
            <a:r>
              <a:rPr lang="th-TH" alt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(</a:t>
            </a:r>
            <a:r>
              <a:rPr lang="en-US" alt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After Action Review</a:t>
            </a:r>
            <a:r>
              <a:rPr lang="th-TH" alt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alt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AAR</a:t>
            </a:r>
            <a:r>
              <a:rPr lang="th-TH" alt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15.30 – 16.00 </a:t>
            </a:r>
            <a:r>
              <a:rPr lang="th-TH" alt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น. มอบเกียรติบัตร</a:t>
            </a:r>
          </a:p>
          <a:p>
            <a:pPr>
              <a:buFont typeface="Arial" panose="020B0604020202020204" pitchFamily="34" charset="0"/>
              <a:buNone/>
            </a:pPr>
            <a:r>
              <a:rPr lang="th-TH" alt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</p:txBody>
      </p:sp>
      <p:pic>
        <p:nvPicPr>
          <p:cNvPr id="3" name="Picture 2" descr="à¸à¸¥à¸à¸²à¸£à¸à¹à¸à¸«à¸²à¸£à¸¹à¸à¸ à¸²à¸à¸ªà¸³à¸«à¸£à¸±à¸ à¹à¸£à¸à¹à¸£à¸µà¸¢à¸à¸à¸¸à¸à¸à¸£à¸£à¸¡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22617" cy="192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776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02712" y="371629"/>
            <a:ext cx="10364451" cy="1127987"/>
          </a:xfrm>
        </p:spPr>
        <p:txBody>
          <a:bodyPr>
            <a:normAutofit fontScale="90000"/>
          </a:bodyPr>
          <a:lstStyle/>
          <a:p>
            <a:pPr algn="r"/>
            <a:r>
              <a:rPr lang="th-TH" b="1" dirty="0" smtClean="0"/>
              <a:t>บทบาทของสถานศึกษา (ผู้บริหาร,</a:t>
            </a:r>
            <a:r>
              <a:rPr lang="th-TH" b="1" dirty="0" err="1" smtClean="0"/>
              <a:t>คร</a:t>
            </a:r>
            <a:r>
              <a:rPr lang="th-TH" b="1" dirty="0" smtClean="0"/>
              <a:t>)</a:t>
            </a:r>
            <a:br>
              <a:rPr lang="th-TH" b="1" dirty="0" smtClean="0"/>
            </a:br>
            <a:r>
              <a:rPr lang="th-TH" b="1" dirty="0" smtClean="0"/>
              <a:t>ลำดับกิจกรรมการดำเนินงานค่ายยุวชนคนคุณธรรม</a:t>
            </a:r>
            <a:endParaRPr lang="th-TH" b="1" dirty="0"/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86085"/>
              </p:ext>
            </p:extLst>
          </p:nvPr>
        </p:nvGraphicFramePr>
        <p:xfrm>
          <a:off x="779815" y="1912457"/>
          <a:ext cx="10587348" cy="4187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9276"/>
                <a:gridCol w="9498072"/>
              </a:tblGrid>
              <a:tr h="375781">
                <a:tc>
                  <a:txBody>
                    <a:bodyPr/>
                    <a:lstStyle/>
                    <a:p>
                      <a:r>
                        <a:rPr lang="th-TH" sz="2800" dirty="0" smtClean="0"/>
                        <a:t>ที่</a:t>
                      </a:r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/>
                        <a:t>กิจกรรมหลัก/แนว</a:t>
                      </a:r>
                      <a:r>
                        <a:rPr lang="th-TH" sz="2800" dirty="0" err="1" smtClean="0"/>
                        <a:t>ปฎิบัติ</a:t>
                      </a:r>
                      <a:endParaRPr lang="th-TH" sz="2800" dirty="0"/>
                    </a:p>
                  </a:txBody>
                  <a:tcPr/>
                </a:tc>
              </a:tr>
              <a:tr h="676405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</a:t>
                      </a:r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 smtClean="0"/>
                        <a:t>โรงเรียนแต่งตั้งคณะกรรมการดำเนินการจัดค่ายยุวชนคนคุณธรรม</a:t>
                      </a:r>
                      <a:r>
                        <a:rPr lang="th-TH" sz="2800" baseline="0" dirty="0" smtClean="0"/>
                        <a:t> (ครูแกนนำและผู้นำเยาวชน)</a:t>
                      </a:r>
                      <a:endParaRPr lang="th-TH" sz="2800" dirty="0"/>
                    </a:p>
                  </a:txBody>
                  <a:tcPr/>
                </a:tc>
              </a:tr>
              <a:tr h="375781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</a:t>
                      </a:r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ประชุมชี้แจงคณะกรรมการเกี่ยวกับแนวทางการดำเนินการจัดค่ายยุวชนคนคุณธรรม</a:t>
                      </a:r>
                      <a:endParaRPr lang="th-TH" sz="2800" dirty="0"/>
                    </a:p>
                  </a:txBody>
                  <a:tcPr/>
                </a:tc>
              </a:tr>
              <a:tr h="1277655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</a:t>
                      </a:r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ศึกษาแนวทางการจัดกิจกรรมค่ายยุวชนคนคุณธรรมในการปลูกฝังให้นักเรียนเกิดคุณลักษณะ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ประการ</a:t>
                      </a:r>
                      <a:b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1)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ความพอเพียง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2)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ความกตัญญู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3)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ความซื่อสัตย์สุจริต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4)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ความรับผิดชอบ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5)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อุดมการณ์คุณธรรมและสอดคล้องกับ</a:t>
                      </a:r>
                      <a:r>
                        <a:rPr lang="th-TH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คุณธรรมอัต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ลักษณ์</a:t>
                      </a:r>
                      <a:endParaRPr lang="th-TH" sz="2800" dirty="0"/>
                    </a:p>
                  </a:txBody>
                  <a:tcPr/>
                </a:tc>
              </a:tr>
              <a:tr h="676405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</a:t>
                      </a:r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ครูแกนนำร่วมกับผู้นำเยาวชนคนคุณธรรมวางแผนและออกแบบการจัดคายยุวชนคนคุณธรรม</a:t>
                      </a:r>
                      <a:endParaRPr lang="en-US" sz="2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à¸à¸¥à¸à¸²à¸£à¸à¹à¸à¸«à¸²à¸£à¸¹à¸à¸ à¸²à¸à¸ªà¸³à¸«à¸£à¸±à¸ à¹à¸£à¸à¹à¸£à¸µà¸¢à¸à¸à¸¸à¸à¸à¸£à¸£à¸¡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497" y="0"/>
            <a:ext cx="1912457" cy="191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3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8438322"/>
              </p:ext>
            </p:extLst>
          </p:nvPr>
        </p:nvGraphicFramePr>
        <p:xfrm>
          <a:off x="627415" y="1912457"/>
          <a:ext cx="10739748" cy="4445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9897"/>
                <a:gridCol w="9639851"/>
              </a:tblGrid>
              <a:tr h="1056323">
                <a:tc>
                  <a:txBody>
                    <a:bodyPr/>
                    <a:lstStyle/>
                    <a:p>
                      <a:r>
                        <a:rPr lang="th-TH" sz="3200" dirty="0" smtClean="0"/>
                        <a:t>ที่</a:t>
                      </a:r>
                      <a:endParaRPr lang="th-TH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/>
                        <a:t>กิจกรรมหลัก/แนว</a:t>
                      </a:r>
                      <a:r>
                        <a:rPr lang="th-TH" sz="3200" dirty="0" err="1" smtClean="0"/>
                        <a:t>ปฎิบัติ</a:t>
                      </a:r>
                      <a:endParaRPr lang="th-TH" sz="3200" dirty="0"/>
                    </a:p>
                  </a:txBody>
                  <a:tcPr/>
                </a:tc>
              </a:tr>
              <a:tr h="375781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5</a:t>
                      </a:r>
                      <a:endParaRPr lang="th-TH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ครูแกนนำร่วมกับผู้นำเยาวชนคนคุณธรรมดำเนินการจัดค่ายยุวชนคนคุณธรรมให้แก่นักเรียนในโรงเรียน</a:t>
                      </a:r>
                      <a:endParaRPr lang="en-US" sz="3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76405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6</a:t>
                      </a:r>
                      <a:endParaRPr lang="th-TH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ครูแกนนำและผู้นำเยาวชนคนคุณธรรมร่วมกันประเมินผลการจัดค่ายยุวชนคนคุณธรรม</a:t>
                      </a:r>
                      <a:endParaRPr lang="en-US" sz="3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5781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7</a:t>
                      </a:r>
                      <a:endParaRPr lang="th-TH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ครูแกนนำและผู้นำเยาวชนคนคุณธรรมร่วมกันสรุปและรายงานผลการจัดค่ายฯไปยังเขตพื้นที่การศึกษาตามแบบรายงาน</a:t>
                      </a:r>
                      <a:endParaRPr lang="en-US" sz="3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5781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8</a:t>
                      </a:r>
                      <a:endParaRPr lang="th-TH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โรงเรียนจัดทำแผนงาน/โครงการขับเคลื่อนโรงเรียนคุณธรรมสู่การ</a:t>
                      </a:r>
                      <a:r>
                        <a:rPr lang="th-TH" sz="3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ปฎิบัติ</a:t>
                      </a:r>
                      <a:endParaRPr lang="en-US" sz="3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à¸à¸¥à¸à¸²à¸£à¸à¹à¸à¸«à¸²à¸£à¸¹à¸à¸ à¸²à¸à¸ªà¸³à¸«à¸£à¸±à¸ à¹à¸£à¸à¹à¸£à¸µà¸¢à¸à¸à¸¸à¸à¸à¸£à¸£à¸¡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497" y="0"/>
            <a:ext cx="1648297" cy="164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ชื่อเรื่อง 1"/>
          <p:cNvSpPr>
            <a:spLocks noGrp="1"/>
          </p:cNvSpPr>
          <p:nvPr>
            <p:ph type="title"/>
          </p:nvPr>
        </p:nvSpPr>
        <p:spPr>
          <a:xfrm>
            <a:off x="1002712" y="371629"/>
            <a:ext cx="10364451" cy="1127987"/>
          </a:xfrm>
        </p:spPr>
        <p:txBody>
          <a:bodyPr>
            <a:normAutofit fontScale="90000"/>
          </a:bodyPr>
          <a:lstStyle/>
          <a:p>
            <a:pPr algn="r"/>
            <a:r>
              <a:rPr lang="th-TH" b="1" dirty="0" smtClean="0"/>
              <a:t>บทบาทของสถานศึกษา (ผู้บริหาร,</a:t>
            </a:r>
            <a:r>
              <a:rPr lang="th-TH" b="1" dirty="0" err="1" smtClean="0"/>
              <a:t>คร</a:t>
            </a:r>
            <a:r>
              <a:rPr lang="th-TH" b="1" dirty="0" smtClean="0"/>
              <a:t>)</a:t>
            </a:r>
            <a:br>
              <a:rPr lang="th-TH" b="1" dirty="0" smtClean="0"/>
            </a:br>
            <a:r>
              <a:rPr lang="th-TH" b="1" dirty="0" smtClean="0"/>
              <a:t>ลำดับกิจกรรมการดำเนินงานค่ายยุวชนคนคุณธรรม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3565664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96292" y="111882"/>
            <a:ext cx="10058400" cy="902117"/>
          </a:xfrm>
        </p:spPr>
        <p:txBody>
          <a:bodyPr/>
          <a:lstStyle/>
          <a:p>
            <a:pPr algn="ctr"/>
            <a:r>
              <a:rPr lang="th-TH" dirty="0" smtClean="0"/>
              <a:t>บทบาทของผู้เกี่ยวข้อง</a:t>
            </a:r>
            <a:endParaRPr lang="th-TH" dirty="0"/>
          </a:p>
        </p:txBody>
      </p:sp>
      <p:pic>
        <p:nvPicPr>
          <p:cNvPr id="4" name="Picture 2" descr="à¸à¸¥à¸à¸²à¸£à¸à¹à¸à¸«à¸²à¸£à¸¹à¸à¸ à¸²à¸à¸ªà¸³à¸«à¸£à¸±à¸ à¹à¸£à¸à¹à¸£à¸µà¸¢à¸à¸à¸¸à¸à¸à¸£à¸£à¸¡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497" y="0"/>
            <a:ext cx="2408880" cy="240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วงรี 4"/>
          <p:cNvSpPr/>
          <p:nvPr/>
        </p:nvSpPr>
        <p:spPr>
          <a:xfrm>
            <a:off x="1396292" y="2310440"/>
            <a:ext cx="2336800" cy="194056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dirty="0" smtClean="0"/>
              <a:t>ครูแกนนำ</a:t>
            </a:r>
            <a:endParaRPr lang="th-TH" sz="3600" dirty="0"/>
          </a:p>
        </p:txBody>
      </p:sp>
      <p:sp>
        <p:nvSpPr>
          <p:cNvPr id="6" name="วงรี 5"/>
          <p:cNvSpPr/>
          <p:nvPr/>
        </p:nvSpPr>
        <p:spPr>
          <a:xfrm>
            <a:off x="5202881" y="1096030"/>
            <a:ext cx="2336800" cy="194056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dirty="0" smtClean="0"/>
              <a:t>ผู้บริหาร</a:t>
            </a:r>
            <a:endParaRPr lang="th-TH" sz="3600" dirty="0"/>
          </a:p>
        </p:txBody>
      </p:sp>
      <p:sp>
        <p:nvSpPr>
          <p:cNvPr id="7" name="วงรี 6"/>
          <p:cNvSpPr/>
          <p:nvPr/>
        </p:nvSpPr>
        <p:spPr>
          <a:xfrm>
            <a:off x="8545977" y="2310440"/>
            <a:ext cx="2336800" cy="194056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dirty="0" smtClean="0"/>
              <a:t>นักเรียนแกนนำ</a:t>
            </a:r>
            <a:endParaRPr lang="th-TH" sz="3600" dirty="0"/>
          </a:p>
        </p:txBody>
      </p:sp>
      <p:pic>
        <p:nvPicPr>
          <p:cNvPr id="14" name="รูปภาพ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9681" y="5288280"/>
            <a:ext cx="4084674" cy="6523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รูปภาพ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727" y="4453056"/>
            <a:ext cx="4273666" cy="835224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5185" y="4391960"/>
            <a:ext cx="4273666" cy="835224"/>
          </a:xfrm>
          <a:prstGeom prst="rect">
            <a:avLst/>
          </a:prstGeom>
        </p:spPr>
      </p:pic>
      <p:sp>
        <p:nvSpPr>
          <p:cNvPr id="18" name="ลูกศรลง 17"/>
          <p:cNvSpPr/>
          <p:nvPr/>
        </p:nvSpPr>
        <p:spPr>
          <a:xfrm rot="3353449">
            <a:off x="3855151" y="1490336"/>
            <a:ext cx="762177" cy="1188720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9" name="รูปภาพ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662401">
            <a:off x="7888497" y="1634471"/>
            <a:ext cx="1121761" cy="957155"/>
          </a:xfrm>
          <a:prstGeom prst="rect">
            <a:avLst/>
          </a:prstGeom>
        </p:spPr>
      </p:pic>
      <p:sp>
        <p:nvSpPr>
          <p:cNvPr id="20" name="กล่องข้อความ 19"/>
          <p:cNvSpPr txBox="1"/>
          <p:nvPr/>
        </p:nvSpPr>
        <p:spPr>
          <a:xfrm>
            <a:off x="650240" y="4572000"/>
            <a:ext cx="4016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dirty="0" smtClean="0"/>
              <a:t>คณะครูทุกกลุ่มสาระฯ</a:t>
            </a:r>
            <a:endParaRPr lang="th-TH" sz="3200" dirty="0"/>
          </a:p>
        </p:txBody>
      </p:sp>
      <p:sp>
        <p:nvSpPr>
          <p:cNvPr id="21" name="กล่องข้อความ 20"/>
          <p:cNvSpPr txBox="1"/>
          <p:nvPr/>
        </p:nvSpPr>
        <p:spPr>
          <a:xfrm>
            <a:off x="7706160" y="4566162"/>
            <a:ext cx="4016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dirty="0" smtClean="0"/>
              <a:t>สภานักเรียน</a:t>
            </a:r>
            <a:endParaRPr lang="th-TH" sz="2800" dirty="0"/>
          </a:p>
        </p:txBody>
      </p:sp>
      <p:sp>
        <p:nvSpPr>
          <p:cNvPr id="24" name="กล่องข้อความ 23"/>
          <p:cNvSpPr txBox="1"/>
          <p:nvPr/>
        </p:nvSpPr>
        <p:spPr>
          <a:xfrm>
            <a:off x="7584869" y="5378978"/>
            <a:ext cx="4016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dirty="0" smtClean="0"/>
              <a:t>นักเรียนทุกคน</a:t>
            </a:r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40981260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41680" y="79906"/>
            <a:ext cx="10364451" cy="1596177"/>
          </a:xfrm>
        </p:spPr>
        <p:txBody>
          <a:bodyPr/>
          <a:lstStyle/>
          <a:p>
            <a:pPr algn="r"/>
            <a:r>
              <a:rPr lang="th-TH" dirty="0" smtClean="0"/>
              <a:t>การนำขั้นตอนสู่การ</a:t>
            </a:r>
            <a:r>
              <a:rPr lang="th-TH" dirty="0" err="1" smtClean="0"/>
              <a:t>ปฎิบัติ</a:t>
            </a:r>
            <a:endParaRPr lang="th-TH" dirty="0"/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875011" y="2114506"/>
            <a:ext cx="10231120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th-TH" sz="2800" dirty="0"/>
              <a:t>โรงเรียนแต่งตั้งคณะกรรมการดำเนินการจัดค่ายยุวชนคนคุณธรรม (ครูแกนนำและผู้นำเยาวชน</a:t>
            </a:r>
            <a:r>
              <a:rPr lang="th-TH" sz="2800" dirty="0" smtClean="0"/>
              <a:t>)</a:t>
            </a:r>
            <a:br>
              <a:rPr lang="th-TH" sz="2800" dirty="0" smtClean="0"/>
            </a:br>
            <a:r>
              <a:rPr lang="th-TH" sz="2800" dirty="0" smtClean="0">
                <a:sym typeface="Wingdings" panose="05000000000000000000" pitchFamily="2" charset="2"/>
              </a:rPr>
              <a:t> </a:t>
            </a:r>
            <a:r>
              <a:rPr lang="th-TH" sz="2800" dirty="0" smtClean="0"/>
              <a:t>จัดทำร่างคำสั่ง</a:t>
            </a:r>
            <a:endParaRPr lang="th-TH" sz="2800" dirty="0"/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875011" y="3639812"/>
            <a:ext cx="10231120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th-TH" sz="2800" dirty="0">
                <a:solidFill>
                  <a:schemeClr val="dk1"/>
                </a:solidFill>
              </a:rPr>
              <a:t>ประชุมชี้แจงคณะกรรมการเกี่ยวกับแนวทางการดำเนินการจัดค่ายยุวชนคนคุณธรรม</a:t>
            </a:r>
            <a:endParaRPr lang="th-TH" sz="2800" dirty="0"/>
          </a:p>
          <a:p>
            <a:r>
              <a:rPr lang="th-TH" sz="2800" dirty="0">
                <a:sym typeface="Wingdings" panose="05000000000000000000" pitchFamily="2" charset="2"/>
              </a:rPr>
              <a:t> </a:t>
            </a:r>
            <a:r>
              <a:rPr lang="th-TH" sz="2800" dirty="0" smtClean="0"/>
              <a:t>จัดทำวาระการประชุม</a:t>
            </a:r>
            <a:endParaRPr lang="th-TH" sz="2800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875011" y="5019488"/>
            <a:ext cx="10231120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th-TH" sz="2800" dirty="0">
                <a:solidFill>
                  <a:schemeClr val="dk1"/>
                </a:solidFill>
              </a:rPr>
              <a:t>ศึกษาแนวทางการจัดกิจกรรมค่ายยุวชนคนคุณธรรมในการปลูกฝังให้นักเรียนเกิดคุณลักษณะ </a:t>
            </a:r>
            <a:r>
              <a:rPr lang="en-US" sz="2800" dirty="0">
                <a:solidFill>
                  <a:schemeClr val="dk1"/>
                </a:solidFill>
              </a:rPr>
              <a:t>5 </a:t>
            </a:r>
            <a:r>
              <a:rPr lang="th-TH" sz="2800" dirty="0" smtClean="0">
                <a:solidFill>
                  <a:schemeClr val="dk1"/>
                </a:solidFill>
              </a:rPr>
              <a:t>ประการ</a:t>
            </a:r>
            <a:br>
              <a:rPr lang="th-TH" sz="2800" dirty="0" smtClean="0">
                <a:solidFill>
                  <a:schemeClr val="dk1"/>
                </a:solidFill>
              </a:rPr>
            </a:br>
            <a:r>
              <a:rPr lang="th-TH" sz="2800" dirty="0" smtClean="0">
                <a:sym typeface="Wingdings" panose="05000000000000000000" pitchFamily="2" charset="2"/>
              </a:rPr>
              <a:t> การจัดการความรู้ </a:t>
            </a:r>
            <a:r>
              <a:rPr lang="en-US" sz="2800" dirty="0" smtClean="0">
                <a:sym typeface="Wingdings" panose="05000000000000000000" pitchFamily="2" charset="2"/>
              </a:rPr>
              <a:t>(KM) </a:t>
            </a:r>
            <a:r>
              <a:rPr lang="th-TH" sz="2800" dirty="0" smtClean="0">
                <a:sym typeface="Wingdings" panose="05000000000000000000" pitchFamily="2" charset="2"/>
              </a:rPr>
              <a:t>การอ่านเพื่อแลกเปลี่ยนข้อมูล การบรรยาย การแลกเปลี่ยนเรียนรู้  </a:t>
            </a:r>
            <a:endParaRPr lang="th-TH" sz="2800" dirty="0"/>
          </a:p>
        </p:txBody>
      </p:sp>
      <p:pic>
        <p:nvPicPr>
          <p:cNvPr id="10" name="Picture 2" descr="à¸à¸¥à¸à¸²à¸£à¸à¹à¸à¸«à¸²à¸£à¸¹à¸à¸ à¸²à¸à¸ªà¸³à¸«à¸£à¸±à¸ à¹à¸£à¸à¹à¸£à¸µà¸¢à¸à¸à¸¸à¸à¸à¸£à¸£à¸¡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497" y="0"/>
            <a:ext cx="1912457" cy="191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8896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730895" y="345440"/>
            <a:ext cx="10364451" cy="954854"/>
          </a:xfrm>
        </p:spPr>
        <p:txBody>
          <a:bodyPr/>
          <a:lstStyle/>
          <a:p>
            <a:pPr algn="r"/>
            <a:r>
              <a:rPr lang="th-TH" dirty="0" smtClean="0"/>
              <a:t>การนำขั้นตอนสู่การ</a:t>
            </a:r>
            <a:r>
              <a:rPr lang="th-TH" dirty="0" err="1" smtClean="0"/>
              <a:t>ปฎิบัติ</a:t>
            </a:r>
            <a:endParaRPr lang="th-TH" dirty="0"/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390847" y="2395240"/>
            <a:ext cx="11410305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/>
              <a:t>วันที่หนึ่ง</a:t>
            </a:r>
          </a:p>
          <a:p>
            <a:r>
              <a:rPr lang="th-TH" sz="2800" b="1" dirty="0" smtClean="0"/>
              <a:t>- กิจกรรมสร้างความตระหนักในความรักชาติ รักท้องถิ่น</a:t>
            </a:r>
            <a:r>
              <a:rPr lang="th-TH" sz="2800" dirty="0" smtClean="0"/>
              <a:t/>
            </a:r>
            <a:br>
              <a:rPr lang="th-TH" sz="2800" dirty="0" smtClean="0"/>
            </a:br>
            <a:r>
              <a:rPr lang="th-TH" sz="2800" dirty="0" smtClean="0"/>
              <a:t>- ชมวีดีทัศน์ หรือฟังบรรยายเกี่ยวกับประวัติศาสตร์</a:t>
            </a:r>
            <a:br>
              <a:rPr lang="th-TH" sz="2800" dirty="0" smtClean="0"/>
            </a:br>
            <a:r>
              <a:rPr lang="th-TH" sz="2800" b="1" dirty="0" smtClean="0"/>
              <a:t>กิจกรรม</a:t>
            </a:r>
            <a:r>
              <a:rPr lang="th-TH" sz="2800" b="1" dirty="0" err="1" smtClean="0"/>
              <a:t>ปฎิบัติ</a:t>
            </a:r>
            <a:r>
              <a:rPr lang="th-TH" sz="2800" b="1" dirty="0" smtClean="0"/>
              <a:t>การเรียนรู้สู่คุณลักษณะ </a:t>
            </a:r>
            <a:r>
              <a:rPr lang="en-US" sz="2800" b="1" dirty="0" smtClean="0"/>
              <a:t>5 </a:t>
            </a:r>
            <a:r>
              <a:rPr lang="th-TH" sz="2800" b="1" dirty="0" smtClean="0"/>
              <a:t>ประการ </a:t>
            </a:r>
            <a:r>
              <a:rPr lang="en-US" sz="2800" dirty="0" smtClean="0"/>
              <a:t>: </a:t>
            </a:r>
            <a:r>
              <a:rPr lang="th-TH" sz="2800" dirty="0" smtClean="0"/>
              <a:t>ฐานที่ </a:t>
            </a:r>
            <a:r>
              <a:rPr lang="en-US" sz="2800" dirty="0" smtClean="0"/>
              <a:t>1 </a:t>
            </a:r>
            <a:r>
              <a:rPr lang="th-TH" sz="2800" dirty="0" smtClean="0"/>
              <a:t>ความพอเพียง ฐานที่ </a:t>
            </a:r>
            <a:r>
              <a:rPr lang="en-US" sz="2800" dirty="0" smtClean="0"/>
              <a:t>2 </a:t>
            </a:r>
            <a:r>
              <a:rPr lang="th-TH" sz="2800" dirty="0" smtClean="0"/>
              <a:t>ความกตัญญู ฐานที่ </a:t>
            </a:r>
            <a:r>
              <a:rPr lang="en-US" sz="2800" dirty="0" smtClean="0"/>
              <a:t>3 </a:t>
            </a:r>
            <a:r>
              <a:rPr lang="th-TH" sz="2800" dirty="0" smtClean="0"/>
              <a:t>ซื่อสัตย์สุจริต ฐานที่ </a:t>
            </a:r>
            <a:r>
              <a:rPr lang="en-US" sz="2800" dirty="0" smtClean="0"/>
              <a:t>4 </a:t>
            </a:r>
            <a:r>
              <a:rPr lang="th-TH" sz="2800" dirty="0" smtClean="0"/>
              <a:t>ความรับผิดชอบ</a:t>
            </a:r>
            <a:r>
              <a:rPr lang="en-US" sz="2800" dirty="0" smtClean="0"/>
              <a:t> </a:t>
            </a:r>
            <a:r>
              <a:rPr lang="th-TH" sz="2800" dirty="0" smtClean="0"/>
              <a:t>ฐานที่ </a:t>
            </a:r>
            <a:r>
              <a:rPr lang="en-US" sz="2800" dirty="0" smtClean="0"/>
              <a:t>5 </a:t>
            </a:r>
            <a:r>
              <a:rPr lang="th-TH" sz="2800" dirty="0" smtClean="0"/>
              <a:t>อุดมการณ์คุณธรรม (บรรยายรวม)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th-TH" sz="2800" b="1" dirty="0" smtClean="0"/>
              <a:t>กิจกรรมการเรียนรู้ “ร่วมด้วย..ช่วยกัน”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th-TH" sz="2800" dirty="0" smtClean="0"/>
              <a:t>ต่อให้ยาว....สาวให้ยืด</a:t>
            </a:r>
            <a:br>
              <a:rPr lang="th-TH" sz="2800" dirty="0" smtClean="0"/>
            </a:br>
            <a:r>
              <a:rPr lang="th-TH" sz="2800" dirty="0" smtClean="0"/>
              <a:t>ระเบิดเถิดเทิง</a:t>
            </a:r>
            <a:br>
              <a:rPr lang="th-TH" sz="2800" dirty="0" smtClean="0"/>
            </a:br>
            <a:r>
              <a:rPr lang="th-TH" sz="2800" b="1" dirty="0" smtClean="0"/>
              <a:t>กิจกรรมเปิดใจคลายเขิน</a:t>
            </a:r>
            <a:r>
              <a:rPr lang="en-US" sz="2800" b="1" dirty="0" smtClean="0"/>
              <a:t> </a:t>
            </a:r>
            <a:r>
              <a:rPr lang="th-TH" sz="2800" b="1" dirty="0" smtClean="0"/>
              <a:t>เดินหน้าหาเพื่อน สู่กระบวนการสร้างทีมวิทยากร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th-TH" sz="2800" dirty="0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5894663" y="324433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>
                <a:sym typeface="Wingdings" panose="05000000000000000000" pitchFamily="2" charset="2"/>
              </a:rPr>
              <a:t></a:t>
            </a:r>
            <a:endParaRPr lang="th-TH" dirty="0"/>
          </a:p>
        </p:txBody>
      </p:sp>
      <p:pic>
        <p:nvPicPr>
          <p:cNvPr id="10" name="Picture 2" descr="à¸à¸¥à¸à¸²à¸£à¸à¹à¸à¸«à¸²à¸£à¸¹à¸à¸ à¸²à¸à¸ªà¸³à¸«à¸£à¸±à¸ à¹à¸£à¸à¹à¸£à¸µà¸¢à¸à¸à¸¸à¸à¸à¸£à¸£à¸¡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12457" cy="191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กล่องข้อความ 5"/>
          <p:cNvSpPr txBox="1"/>
          <p:nvPr/>
        </p:nvSpPr>
        <p:spPr>
          <a:xfrm>
            <a:off x="0" y="1678306"/>
            <a:ext cx="12192000" cy="58477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dk1"/>
                </a:solidFill>
              </a:rPr>
              <a:t>ครูแกนนำร่วมกับผู้นำเยาวชนคนคุณธรรมวางแผนและออกแบบการจัด</a:t>
            </a:r>
            <a:r>
              <a:rPr lang="th-TH" sz="3200" b="1" dirty="0" smtClean="0">
                <a:solidFill>
                  <a:schemeClr val="dk1"/>
                </a:solidFill>
              </a:rPr>
              <a:t>ค่าย</a:t>
            </a:r>
            <a:r>
              <a:rPr lang="th-TH" sz="3200" b="1" dirty="0">
                <a:solidFill>
                  <a:schemeClr val="dk1"/>
                </a:solidFill>
              </a:rPr>
              <a:t>ยุวชนคน</a:t>
            </a:r>
            <a:r>
              <a:rPr lang="th-TH" sz="3200" b="1" dirty="0" smtClean="0">
                <a:solidFill>
                  <a:schemeClr val="dk1"/>
                </a:solidFill>
              </a:rPr>
              <a:t>คุณธรรม</a:t>
            </a:r>
            <a:endParaRPr lang="en-US" sz="3200" b="1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491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812175" y="396240"/>
            <a:ext cx="10364451" cy="873574"/>
          </a:xfrm>
        </p:spPr>
        <p:txBody>
          <a:bodyPr/>
          <a:lstStyle/>
          <a:p>
            <a:pPr algn="r"/>
            <a:r>
              <a:rPr lang="th-TH" dirty="0" smtClean="0"/>
              <a:t>การนำขั้นตอนสู่การ</a:t>
            </a:r>
            <a:r>
              <a:rPr lang="th-TH" dirty="0" err="1" smtClean="0"/>
              <a:t>ปฎิบัติ</a:t>
            </a:r>
            <a:endParaRPr lang="th-TH" dirty="0"/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385454" y="2319913"/>
            <a:ext cx="1141030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/>
              <a:t>วันที่สอง</a:t>
            </a:r>
          </a:p>
          <a:p>
            <a:r>
              <a:rPr lang="th-TH" sz="2800" dirty="0" smtClean="0"/>
              <a:t>- </a:t>
            </a:r>
            <a:r>
              <a:rPr lang="th-TH" sz="2800" b="1" dirty="0" smtClean="0"/>
              <a:t>กิจกรรมเทิดพระเกียรติ</a:t>
            </a:r>
            <a:r>
              <a:rPr lang="th-TH" sz="2800" b="1" dirty="0"/>
              <a:t> </a:t>
            </a:r>
            <a:r>
              <a:rPr lang="th-TH" sz="2800" b="1" dirty="0" smtClean="0"/>
              <a:t>“ศาสตร์พระราชา” </a:t>
            </a:r>
            <a:br>
              <a:rPr lang="th-TH" sz="2800" b="1" dirty="0" smtClean="0"/>
            </a:br>
            <a:r>
              <a:rPr lang="th-TH" sz="2800" dirty="0" smtClean="0"/>
              <a:t>  เรื่องเล่าเร้าพลังกิจกรรมเทิดพระเกียรติ</a:t>
            </a:r>
            <a:br>
              <a:rPr lang="th-TH" sz="2800" dirty="0" smtClean="0"/>
            </a:br>
            <a:r>
              <a:rPr lang="th-TH" sz="2800" b="1" dirty="0" smtClean="0"/>
              <a:t>- กิจกรรมจิตสาธารณะ</a:t>
            </a:r>
            <a:r>
              <a:rPr lang="th-TH" sz="2800" dirty="0" smtClean="0"/>
              <a:t/>
            </a:r>
            <a:br>
              <a:rPr lang="th-TH" sz="2800" dirty="0" smtClean="0"/>
            </a:br>
            <a:r>
              <a:rPr lang="th-TH" sz="2800" b="1" dirty="0" smtClean="0"/>
              <a:t>- กิจกรรม “ระดมความคิด..ปัญหาที่อยากแก้และความดีที่อยากทำ”</a:t>
            </a:r>
            <a:br>
              <a:rPr lang="th-TH" sz="2800" b="1" dirty="0" smtClean="0"/>
            </a:br>
            <a:r>
              <a:rPr lang="th-TH" sz="2800" b="1" dirty="0" smtClean="0"/>
              <a:t>- กิจกรรม</a:t>
            </a:r>
            <a:r>
              <a:rPr lang="en-US" sz="2800" b="1" dirty="0" smtClean="0"/>
              <a:t> </a:t>
            </a:r>
            <a:r>
              <a:rPr lang="th-TH" sz="2800" b="1" dirty="0" smtClean="0"/>
              <a:t>“เรียนรู้และฝึกทำความดี..ด้วยวิถีโครงงานคุณธรรม</a:t>
            </a:r>
            <a:r>
              <a:rPr lang="en-US" sz="2800" b="1" dirty="0" smtClean="0"/>
              <a:t>”</a:t>
            </a:r>
            <a:br>
              <a:rPr lang="en-US" sz="2800" b="1" dirty="0" smtClean="0"/>
            </a:br>
            <a:r>
              <a:rPr lang="th-TH" sz="2800" b="1" dirty="0" smtClean="0"/>
              <a:t>- กิจกรรม </a:t>
            </a:r>
            <a:r>
              <a:rPr lang="en-US" sz="2800" b="1" dirty="0" smtClean="0"/>
              <a:t>“</a:t>
            </a:r>
            <a:r>
              <a:rPr lang="th-TH" sz="2800" b="1" dirty="0" smtClean="0"/>
              <a:t>การนำเสนอตัวอย่าง </a:t>
            </a:r>
            <a:r>
              <a:rPr lang="en-US" sz="2800" b="1" dirty="0" smtClean="0"/>
              <a:t>Moral Project </a:t>
            </a:r>
            <a:r>
              <a:rPr lang="th-TH" sz="2800" b="1" dirty="0" smtClean="0"/>
              <a:t>ในมุมมองของเด็กตัวน้อยๆ ร้อยสู่โครงงาน”</a:t>
            </a:r>
            <a:r>
              <a:rPr lang="th-TH" sz="2800" dirty="0" smtClean="0"/>
              <a:t/>
            </a:r>
            <a:br>
              <a:rPr lang="th-TH" sz="2800" dirty="0" smtClean="0"/>
            </a:br>
            <a:r>
              <a:rPr lang="th-TH" sz="2800" dirty="0" smtClean="0"/>
              <a:t>- การสะท้อนผลและการประเมินผลการจัดกิจกรรม</a:t>
            </a:r>
            <a:br>
              <a:rPr lang="th-TH" sz="2800" dirty="0" smtClean="0"/>
            </a:br>
            <a:r>
              <a:rPr lang="th-TH" sz="2800" dirty="0" smtClean="0"/>
              <a:t>- พิธีปิดการอบรม พิธีถวายสัตย์</a:t>
            </a:r>
            <a:r>
              <a:rPr lang="th-TH" sz="2800" dirty="0" err="1" smtClean="0"/>
              <a:t>ปฎิ</a:t>
            </a:r>
            <a:r>
              <a:rPr lang="th-TH" sz="2800" dirty="0" smtClean="0"/>
              <a:t>ญาณ เพลงภูมิแผ่นดิน</a:t>
            </a:r>
            <a:r>
              <a:rPr lang="th-TH" sz="2800" dirty="0" err="1" smtClean="0"/>
              <a:t>นว</a:t>
            </a:r>
            <a:r>
              <a:rPr lang="th-TH" sz="2800" dirty="0" smtClean="0"/>
              <a:t>มินทรมหาราชา เพลงสรรเสริญพระบารมี</a:t>
            </a:r>
            <a:br>
              <a:rPr lang="th-TH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th-TH" sz="2800" dirty="0"/>
          </a:p>
        </p:txBody>
      </p:sp>
      <p:pic>
        <p:nvPicPr>
          <p:cNvPr id="5" name="Picture 2" descr="à¸à¸¥à¸à¸²à¸£à¸à¹à¸à¸«à¸²à¸£à¸¹à¸à¸ à¸²à¸à¸ªà¸³à¸«à¸£à¸±à¸ à¹à¸£à¸à¹à¸£à¸µà¸¢à¸à¸à¸¸à¸à¸à¸£à¸£à¸¡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12457" cy="191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กล่องข้อความ 5"/>
          <p:cNvSpPr txBox="1"/>
          <p:nvPr/>
        </p:nvSpPr>
        <p:spPr>
          <a:xfrm>
            <a:off x="883295" y="1442405"/>
            <a:ext cx="10575934" cy="58477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3200" dirty="0">
                <a:solidFill>
                  <a:schemeClr val="dk1"/>
                </a:solidFill>
              </a:rPr>
              <a:t>ครูแกนนำร่วมกับผู้นำเยาวชนคนคุณธรรมวางแผนและออกแบบการจัด</a:t>
            </a:r>
            <a:r>
              <a:rPr lang="th-TH" sz="3200" dirty="0" smtClean="0">
                <a:solidFill>
                  <a:schemeClr val="dk1"/>
                </a:solidFill>
              </a:rPr>
              <a:t>ค่าย</a:t>
            </a:r>
            <a:r>
              <a:rPr lang="th-TH" sz="3200" dirty="0">
                <a:solidFill>
                  <a:schemeClr val="dk1"/>
                </a:solidFill>
              </a:rPr>
              <a:t>ยุวชนคน</a:t>
            </a:r>
            <a:r>
              <a:rPr lang="th-TH" sz="3200" dirty="0" smtClean="0">
                <a:solidFill>
                  <a:schemeClr val="dk1"/>
                </a:solidFill>
              </a:rPr>
              <a:t>คุณธรรม</a:t>
            </a:r>
            <a:endParaRPr lang="en-US" sz="3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9756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965200" y="1906694"/>
            <a:ext cx="10058400" cy="552026"/>
          </a:xfr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3200" dirty="0">
                <a:solidFill>
                  <a:schemeClr val="dk1"/>
                </a:solidFill>
              </a:rPr>
              <a:t>ครูแกนนำและผู้นำเยาวชนคนคุณธรรมร่วมกันประเมินผลการจัดค่ายยุวชนคนคุณธรรม</a:t>
            </a:r>
            <a:endParaRPr lang="en-US" sz="3200" dirty="0">
              <a:solidFill>
                <a:schemeClr val="dk1"/>
              </a:solidFill>
            </a:endParaRPr>
          </a:p>
          <a:p>
            <a:r>
              <a:rPr lang="th-TH" sz="3200" dirty="0" smtClean="0"/>
              <a:t>- แบบประเมินการจัดค่ายยุวชนคนคุณธรรมเพื่อการพัฒนาโรงเรียนคุณธรรม</a:t>
            </a:r>
          </a:p>
          <a:p>
            <a:endParaRPr lang="th-TH" sz="3200" dirty="0"/>
          </a:p>
          <a:p>
            <a:endParaRPr lang="th-TH" sz="3200" dirty="0" smtClean="0"/>
          </a:p>
          <a:p>
            <a:endParaRPr lang="th-TH" sz="3200" dirty="0"/>
          </a:p>
          <a:p>
            <a:r>
              <a:rPr lang="th-TH" sz="3200" dirty="0" smtClean="0"/>
              <a:t>- แบบรายงานการจัดกิจกรรมค่ายยุวชนคนคุณธรรม</a:t>
            </a:r>
            <a:endParaRPr lang="th-TH" sz="3200" dirty="0"/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812175" y="396240"/>
            <a:ext cx="10364451" cy="8735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dirty="0" smtClean="0"/>
              <a:t>การนำขั้นตอนสู่การ</a:t>
            </a:r>
            <a:r>
              <a:rPr lang="th-TH" dirty="0" err="1" smtClean="0"/>
              <a:t>ปฎิบัติ</a:t>
            </a:r>
            <a:endParaRPr lang="th-TH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965200" y="3735755"/>
            <a:ext cx="10058400" cy="107721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th-TH" sz="3200" dirty="0">
                <a:solidFill>
                  <a:schemeClr val="dk1"/>
                </a:solidFill>
              </a:rPr>
              <a:t>ครูแกนนำและผู้นำเยาวชนคนคุณธรรมร่วมกันสรุปและรายงานผลการจัดค่ายฯไปยังเขตพื้นที่การศึกษาตามแบบรายงาน</a:t>
            </a:r>
            <a:endParaRPr lang="en-US" sz="3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781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920240" y="282003"/>
            <a:ext cx="10058400" cy="922437"/>
          </a:xfrm>
        </p:spPr>
        <p:txBody>
          <a:bodyPr/>
          <a:lstStyle/>
          <a:p>
            <a:pPr algn="r"/>
            <a:r>
              <a:rPr lang="th-TH" dirty="0" smtClean="0"/>
              <a:t>บทบาทของผู้บริหารที่มีต่อการจัดค่ายยุวชนคนคุณธรรม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h-TH" sz="4400" dirty="0" smtClean="0"/>
              <a:t/>
            </a:r>
            <a:br>
              <a:rPr lang="th-TH" sz="4400" dirty="0" smtClean="0"/>
            </a:br>
            <a:r>
              <a:rPr lang="th-TH" sz="4400" dirty="0" smtClean="0"/>
              <a:t/>
            </a:r>
            <a:br>
              <a:rPr lang="th-TH" sz="4400" dirty="0" smtClean="0"/>
            </a:br>
            <a:r>
              <a:rPr lang="th-TH" sz="4400" dirty="0" smtClean="0"/>
              <a:t>				บริหารโครงการ วางแผน ร่วมออกแบบ   </a:t>
            </a:r>
            <a:br>
              <a:rPr lang="th-TH" sz="4400" dirty="0" smtClean="0"/>
            </a:br>
            <a:r>
              <a:rPr lang="th-TH" sz="4400" dirty="0" smtClean="0"/>
              <a:t>      กิจกรรม สนับสนุน </a:t>
            </a:r>
            <a:br>
              <a:rPr lang="th-TH" sz="4400" dirty="0" smtClean="0"/>
            </a:br>
            <a:r>
              <a:rPr lang="th-TH" sz="4400" dirty="0" smtClean="0"/>
              <a:t>			 อำนวยการ ประสานความร่วมมือ</a:t>
            </a:r>
            <a:endParaRPr lang="th-TH" sz="4400" dirty="0"/>
          </a:p>
        </p:txBody>
      </p:sp>
      <p:sp>
        <p:nvSpPr>
          <p:cNvPr id="4" name="วงรี 3"/>
          <p:cNvSpPr/>
          <p:nvPr/>
        </p:nvSpPr>
        <p:spPr>
          <a:xfrm>
            <a:off x="3546800" y="1329710"/>
            <a:ext cx="4774239" cy="83437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b="1" dirty="0" smtClean="0"/>
              <a:t>ผู้บริหาร</a:t>
            </a:r>
            <a:endParaRPr lang="th-TH" sz="3600" b="1" dirty="0"/>
          </a:p>
        </p:txBody>
      </p:sp>
      <p:pic>
        <p:nvPicPr>
          <p:cNvPr id="5" name="Picture 2" descr="à¸à¸¥à¸à¸²à¸£à¸à¹à¸à¸«à¸²à¸£à¸¹à¸à¸ à¸²à¸à¸ªà¸³à¸«à¸£à¸±à¸ à¹à¸£à¸à¹à¸£à¸µà¸¢à¸à¸à¸¸à¸à¸à¸£à¸£à¸¡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497" y="0"/>
            <a:ext cx="2408880" cy="240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976" y="2924904"/>
            <a:ext cx="2247984" cy="211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177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à¸à¸¥à¸à¸²à¸£à¸à¹à¸à¸«à¸²à¸£à¸¹à¸à¸ à¸²à¸à¸ªà¸³à¸«à¸£à¸±à¸ à¹à¸£à¸à¹à¸£à¸µà¸¢à¸à¸à¸¸à¸à¸à¸£à¸£à¸¡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497" y="0"/>
            <a:ext cx="2408880" cy="240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828800" y="282003"/>
            <a:ext cx="10058400" cy="922437"/>
          </a:xfrm>
        </p:spPr>
        <p:txBody>
          <a:bodyPr/>
          <a:lstStyle/>
          <a:p>
            <a:pPr algn="r"/>
            <a:r>
              <a:rPr lang="th-TH" dirty="0" smtClean="0"/>
              <a:t>บทบาทของครูที่มีต่อการจัดค่ายยุวชนคนคุณธรรม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h-TH" dirty="0"/>
              <a:t/>
            </a:r>
            <a:br>
              <a:rPr lang="th-TH" dirty="0"/>
            </a:br>
            <a:r>
              <a:rPr lang="th-TH" dirty="0"/>
              <a:t/>
            </a:r>
            <a:br>
              <a:rPr lang="th-TH" dirty="0"/>
            </a:br>
            <a:endParaRPr lang="th-TH" sz="4000" dirty="0" smtClean="0"/>
          </a:p>
          <a:p>
            <a:endParaRPr lang="th-TH" sz="4000" dirty="0"/>
          </a:p>
          <a:p>
            <a:pPr algn="ctr"/>
            <a:r>
              <a:rPr lang="th-TH" sz="4000" dirty="0" smtClean="0"/>
              <a:t>ออกแบบกิจกรรม ดำเนินงานตามที่ได้รับมอบหมาย</a:t>
            </a:r>
            <a:br>
              <a:rPr lang="th-TH" sz="4000" dirty="0" smtClean="0"/>
            </a:br>
            <a:r>
              <a:rPr lang="th-TH" sz="4000" dirty="0" smtClean="0"/>
              <a:t>เตรียมความพร้อมร่วมกับนักเรียนแกนนำ</a:t>
            </a:r>
            <a:br>
              <a:rPr lang="th-TH" sz="4000" dirty="0" smtClean="0"/>
            </a:br>
            <a:r>
              <a:rPr lang="th-TH" sz="4000" dirty="0" smtClean="0"/>
              <a:t>จัดค่ายให้นักเรียน และเป็นวิทยากรร่วมกับนักเรียนแกนนำ</a:t>
            </a:r>
            <a:endParaRPr lang="th-TH" dirty="0"/>
          </a:p>
        </p:txBody>
      </p:sp>
      <p:sp>
        <p:nvSpPr>
          <p:cNvPr id="4" name="วงรี 3"/>
          <p:cNvSpPr/>
          <p:nvPr/>
        </p:nvSpPr>
        <p:spPr>
          <a:xfrm>
            <a:off x="3546800" y="1329710"/>
            <a:ext cx="4774239" cy="83437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b="1" dirty="0" smtClean="0"/>
              <a:t>ครู</a:t>
            </a:r>
            <a:endParaRPr lang="th-TH" sz="3600" b="1" dirty="0"/>
          </a:p>
        </p:txBody>
      </p:sp>
      <p:pic>
        <p:nvPicPr>
          <p:cNvPr id="17410" name="Picture 2" descr="à¸à¸¥à¸à¸²à¸£à¸à¹à¸à¸«à¸²à¸£à¸¹à¸à¸ à¸²à¸à¸ªà¸³à¸«à¸£à¸±à¸ teacher carto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72"/>
          <a:stretch/>
        </p:blipFill>
        <p:spPr bwMode="auto">
          <a:xfrm>
            <a:off x="5262711" y="2326752"/>
            <a:ext cx="2062650" cy="153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505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16332" y="204067"/>
            <a:ext cx="10058400" cy="922437"/>
          </a:xfrm>
        </p:spPr>
        <p:txBody>
          <a:bodyPr/>
          <a:lstStyle/>
          <a:p>
            <a:pPr algn="r"/>
            <a:r>
              <a:rPr lang="th-TH" dirty="0" smtClean="0"/>
              <a:t>บทบาทของนักเรียนที่มีต่อการจัดค่ายยุวชนคนคุณธรรม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h-TH" sz="3200" dirty="0"/>
              <a:t/>
            </a:r>
            <a:br>
              <a:rPr lang="th-TH" sz="3200" dirty="0"/>
            </a:br>
            <a:r>
              <a:rPr lang="th-TH" sz="3200" dirty="0"/>
              <a:t/>
            </a:r>
            <a:br>
              <a:rPr lang="th-TH" sz="3200" dirty="0"/>
            </a:br>
            <a:r>
              <a:rPr lang="th-TH" sz="4400" dirty="0" smtClean="0"/>
              <a:t>นักเรียนแกนนำ  ออกแบบกิจกรรม และเป็นวิทยากรค่ายร่วมกับครู</a:t>
            </a:r>
            <a:br>
              <a:rPr lang="th-TH" sz="4400" dirty="0" smtClean="0"/>
            </a:br>
            <a:r>
              <a:rPr lang="th-TH" sz="4400" dirty="0" smtClean="0"/>
              <a:t>นักเรียนคนอื่นๆ เข้าร่วมกิจกรรม ให้ความร่วมมือ</a:t>
            </a:r>
            <a:endParaRPr lang="th-TH" sz="4400" dirty="0"/>
          </a:p>
        </p:txBody>
      </p:sp>
      <p:sp>
        <p:nvSpPr>
          <p:cNvPr id="4" name="วงรี 3"/>
          <p:cNvSpPr/>
          <p:nvPr/>
        </p:nvSpPr>
        <p:spPr>
          <a:xfrm>
            <a:off x="3546800" y="1329710"/>
            <a:ext cx="4774239" cy="83437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b="1" dirty="0" smtClean="0"/>
              <a:t>นักเรียน</a:t>
            </a:r>
            <a:endParaRPr lang="th-TH" sz="3600" b="1" dirty="0"/>
          </a:p>
        </p:txBody>
      </p:sp>
      <p:pic>
        <p:nvPicPr>
          <p:cNvPr id="5" name="Picture 2" descr="à¸à¸¥à¸à¸²à¸£à¸à¹à¸à¸«à¸²à¸£à¸¹à¸à¸ à¸²à¸à¸ªà¸³à¸«à¸£à¸±à¸ à¹à¸£à¸à¹à¸£à¸µà¸¢à¸à¸à¸¸à¸à¸à¸£à¸£à¸¡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497" y="0"/>
            <a:ext cx="2408880" cy="240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à¸à¸¥à¸à¸²à¸£à¸à¹à¸à¸«à¸²à¸£à¸¹à¸à¸ à¸²à¸à¸ªà¸³à¸«à¸£à¸±à¸ kids cart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729" y="4009814"/>
            <a:ext cx="2349501" cy="170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206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13774" y="1"/>
            <a:ext cx="11359506" cy="1137919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th-TH" dirty="0" smtClean="0"/>
              <a:t>สาระสำคัญของ</a:t>
            </a:r>
            <a:r>
              <a:rPr lang="th-TH" b="1" dirty="0" smtClean="0"/>
              <a:t>ค่ายยุวชนคนคุณธรรม</a:t>
            </a:r>
            <a:endParaRPr lang="th-TH" b="1" dirty="0"/>
          </a:p>
        </p:txBody>
      </p:sp>
      <p:pic>
        <p:nvPicPr>
          <p:cNvPr id="4" name="Picture 2" descr="à¸à¸¥à¸à¸²à¸£à¸à¹à¸à¸«à¸²à¸£à¸¹à¸à¸ à¸²à¸à¸ªà¸³à¸«à¸£à¸±à¸ à¹à¸£à¸à¹à¸£à¸µà¸¢à¸à¸à¸¸à¸à¸à¸£à¸£à¸¡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497" y="0"/>
            <a:ext cx="1922617" cy="192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กล่องข้อความ 4"/>
          <p:cNvSpPr txBox="1"/>
          <p:nvPr/>
        </p:nvSpPr>
        <p:spPr>
          <a:xfrm>
            <a:off x="436880" y="1917867"/>
            <a:ext cx="11369040" cy="15696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ศาสตร์</a:t>
            </a:r>
            <a:r>
              <a:rPr lang="th-TH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พระราชา </a:t>
            </a:r>
            <a:r>
              <a:rPr lang="th-TH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th-TH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th-TH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สนอง</a:t>
            </a:r>
            <a:r>
              <a:rPr lang="th-TH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พระราชปณิธานของพระบาทสมเด็จพระเจ้าอยู่หัวรัชกาลที่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  <a:r>
              <a:rPr lang="th-TH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th-TH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th-TH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th-TH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พระ</a:t>
            </a:r>
            <a:r>
              <a:rPr lang="th-TH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ประสงค์ของรัชกาลที่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  <a:endParaRPr lang="th-TH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436880" y="3870717"/>
            <a:ext cx="11369040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นำทฤษฎีสู่การ</a:t>
            </a:r>
            <a:r>
              <a:rPr lang="th-TH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ปฎิบัติ</a:t>
            </a:r>
            <a:r>
              <a:rPr lang="th-TH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อย่างเป็นรูปธรรม</a:t>
            </a:r>
            <a:endParaRPr lang="th-TH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436880" y="4760050"/>
            <a:ext cx="11369040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ขยายผลการแก้ปัญหาด้วยโครงงาน</a:t>
            </a:r>
            <a:r>
              <a:rPr lang="th-TH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พัฒนาจริย</a:t>
            </a:r>
            <a:r>
              <a:rPr lang="th-TH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คุณ</a:t>
            </a:r>
            <a:endParaRPr lang="th-TH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436880" y="5636998"/>
            <a:ext cx="11450320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ผลลัพธ์คือนักเรียน</a:t>
            </a:r>
            <a:r>
              <a:rPr lang="th-TH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มีพฤติกรรมที่พึงประสงค์เพิ่มขึ้น และพฤติกรรมที่ไม่พึงประสงค์ลดลง</a:t>
            </a:r>
            <a:endParaRPr lang="th-TH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5749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13775" y="297215"/>
            <a:ext cx="11278225" cy="1209039"/>
          </a:xfr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th-TH" sz="4400" b="1" dirty="0" smtClean="0"/>
              <a:t>จุดมุ่งหมายของการจัดค่ายยุวชนคนคุณธรรมในสถานศึกษา</a:t>
            </a:r>
            <a:endParaRPr lang="th-TH" sz="4400" b="1" dirty="0"/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840621" y="2434901"/>
            <a:ext cx="10808833" cy="13280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3600" b="1" dirty="0"/>
              <a:t>เพื่อให้นักเรียนปรับเปลี่ยนพฤติกรรมตาม</a:t>
            </a:r>
            <a:r>
              <a:rPr lang="th-TH" sz="3600" b="1" dirty="0" err="1"/>
              <a:t>คุณธรรมอัต</a:t>
            </a:r>
            <a:r>
              <a:rPr lang="th-TH" sz="3600" b="1" dirty="0"/>
              <a:t>ลักษณ์ ของโรงเรียนผ่านกิจกรรมการจัดค่ายยุวชนคน</a:t>
            </a:r>
            <a:r>
              <a:rPr lang="th-TH" sz="3600" b="1" dirty="0" smtClean="0"/>
              <a:t>คุณธรรม</a:t>
            </a:r>
            <a:endParaRPr lang="en-US" sz="3600" b="1" dirty="0"/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840622" y="4285368"/>
            <a:ext cx="10808833" cy="13280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th-TH" sz="3600" b="1" dirty="0"/>
              <a:t>เพื่อปลูกฝังให้นักเรียนเป็นผู้นำในการทำโครงงานคุณธรรมและเป็น</a:t>
            </a:r>
            <a:r>
              <a:rPr lang="th-TH" sz="3600" b="1" dirty="0" smtClean="0"/>
              <a:t>ผู้นำ</a:t>
            </a:r>
            <a:r>
              <a:rPr lang="th-TH" sz="3600" b="1" dirty="0"/>
              <a:t>ยุวชนในการจัดค่ายยุวชนคน</a:t>
            </a:r>
            <a:r>
              <a:rPr lang="th-TH" sz="3600" b="1" dirty="0" smtClean="0"/>
              <a:t>คุณธรรม</a:t>
            </a:r>
            <a:endParaRPr lang="en-US" sz="3600" b="1" dirty="0"/>
          </a:p>
        </p:txBody>
      </p:sp>
      <p:pic>
        <p:nvPicPr>
          <p:cNvPr id="8" name="Picture 2" descr="à¸à¸¥à¸à¸²à¸£à¸à¹à¸à¸«à¸²à¸£à¸¹à¸à¸ à¸²à¸à¸ªà¸³à¸«à¸£à¸±à¸ à¹à¸£à¸à¹à¸£à¸µà¸¢à¸à¸à¸¸à¸à¸à¸£à¸£à¸¡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497" y="0"/>
            <a:ext cx="1912457" cy="191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066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13360" y="0"/>
            <a:ext cx="11866880" cy="1783081"/>
          </a:xfrm>
        </p:spPr>
        <p:txBody>
          <a:bodyPr>
            <a:normAutofit/>
          </a:bodyPr>
          <a:lstStyle/>
          <a:p>
            <a:pPr algn="r"/>
            <a:r>
              <a:rPr lang="th-TH" sz="4000" dirty="0" smtClean="0"/>
              <a:t>บทบาทของ</a:t>
            </a:r>
            <a:r>
              <a:rPr lang="th-TH" sz="4000" dirty="0" err="1" smtClean="0"/>
              <a:t>สพป</a:t>
            </a:r>
            <a:r>
              <a:rPr lang="th-TH" sz="4000" dirty="0" smtClean="0"/>
              <a:t>.สตูล</a:t>
            </a:r>
            <a:br>
              <a:rPr lang="th-TH" sz="4000" dirty="0" smtClean="0"/>
            </a:br>
            <a:r>
              <a:rPr lang="th-TH" sz="4000" dirty="0" smtClean="0"/>
              <a:t>จัดค่ายพัฒนาผู้นำเยาวชนคนคุณธรรมและเตรียมความพร้อมครูแกนนำ</a:t>
            </a:r>
            <a:endParaRPr lang="th-TH" sz="40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0" y="2683874"/>
            <a:ext cx="12192000" cy="131063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h-TH" sz="3600" dirty="0" smtClean="0"/>
              <a:t>ค่ายพัฒนาครูแกนนำจัดค่ายยุวชนคนคุณธรรม </a:t>
            </a:r>
            <a:r>
              <a:rPr lang="en-US" sz="3600" dirty="0" smtClean="0"/>
              <a:t>15 </a:t>
            </a:r>
            <a:r>
              <a:rPr lang="th-TH" sz="3600" dirty="0" smtClean="0"/>
              <a:t>กรกฎาคม </a:t>
            </a:r>
            <a:r>
              <a:rPr lang="en-US" sz="3600" dirty="0" smtClean="0"/>
              <a:t>2561</a:t>
            </a:r>
            <a:endParaRPr lang="th-TH" sz="3600" dirty="0"/>
          </a:p>
          <a:p>
            <a:pPr algn="ctr"/>
            <a:r>
              <a:rPr lang="th-TH" sz="3600" dirty="0" smtClean="0"/>
              <a:t>ค่ายพัฒนาผู้นำเยาวชนคนคุณธรรม </a:t>
            </a:r>
            <a:r>
              <a:rPr lang="en-US" sz="3600" dirty="0" smtClean="0"/>
              <a:t>16 </a:t>
            </a:r>
            <a:r>
              <a:rPr lang="th-TH" sz="3600" dirty="0" smtClean="0"/>
              <a:t>กรกฎาคม </a:t>
            </a:r>
            <a:r>
              <a:rPr lang="en-US" sz="3600" dirty="0" smtClean="0"/>
              <a:t>2561</a:t>
            </a:r>
            <a:endParaRPr lang="th-TH" sz="3600" dirty="0"/>
          </a:p>
        </p:txBody>
      </p:sp>
      <p:pic>
        <p:nvPicPr>
          <p:cNvPr id="5" name="Picture 2" descr="à¸à¸¥à¸à¸²à¸£à¸à¹à¸à¸«à¸²à¸£à¸¹à¸à¸ à¸²à¸à¸ªà¸³à¸«à¸£à¸±à¸ à¹à¸£à¸à¹à¸£à¸µà¸¢à¸à¸à¸¸à¸à¸à¸£à¸£à¸¡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497" y="0"/>
            <a:ext cx="2408880" cy="240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กล่องข้อความ 5"/>
          <p:cNvSpPr txBox="1"/>
          <p:nvPr/>
        </p:nvSpPr>
        <p:spPr>
          <a:xfrm>
            <a:off x="731520" y="4269507"/>
            <a:ext cx="5415280" cy="584775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44450" dist="25400" dir="2700000" algn="br" rotWithShape="0">
              <a:srgbClr val="000000">
                <a:alpha val="60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3200" dirty="0" smtClean="0"/>
              <a:t>ฝึกครูบริหารโครงการและออกแบบกิจกรรมค่าย</a:t>
            </a:r>
            <a:endParaRPr lang="th-TH" sz="3200" dirty="0"/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6319520" y="5003127"/>
            <a:ext cx="5415280" cy="1077218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44450" dist="25400" dir="2700000" algn="br" rotWithShape="0">
              <a:srgbClr val="000000">
                <a:alpha val="60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3200" dirty="0" smtClean="0"/>
              <a:t>ฝึกเด็กออกแบบกิจกรรมค่ายและเป็นวิทยากรในฐานะนักเรียนแกนนำ</a:t>
            </a:r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262637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ชื่อเรื่อง 1"/>
          <p:cNvSpPr>
            <a:spLocks noGrp="1"/>
          </p:cNvSpPr>
          <p:nvPr>
            <p:ph type="ctrTitle"/>
          </p:nvPr>
        </p:nvSpPr>
        <p:spPr>
          <a:xfrm>
            <a:off x="3855720" y="459105"/>
            <a:ext cx="7958138" cy="1714500"/>
          </a:xfrm>
        </p:spPr>
        <p:txBody>
          <a:bodyPr>
            <a:noAutofit/>
          </a:bodyPr>
          <a:lstStyle/>
          <a:p>
            <a:pPr eaLnBrk="1" hangingPunct="1"/>
            <a:r>
              <a:rPr lang="th-TH" altLang="th-TH" sz="5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กิจกรรมการจัดค่ายยุวชนคนคุณธรรม</a:t>
            </a:r>
            <a:br>
              <a:rPr lang="th-TH" altLang="th-TH" sz="5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th-TH" sz="5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และโครงงาน</a:t>
            </a:r>
            <a:r>
              <a:rPr lang="th-TH" altLang="th-TH" sz="54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พัฒนาจริย</a:t>
            </a:r>
            <a:r>
              <a:rPr lang="th-TH" altLang="th-TH" sz="5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คุณในสถานศึกษา</a:t>
            </a:r>
          </a:p>
        </p:txBody>
      </p:sp>
      <p:sp>
        <p:nvSpPr>
          <p:cNvPr id="2051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038860" y="2540637"/>
            <a:ext cx="10086340" cy="2874644"/>
          </a:xfrm>
          <a:solidFill>
            <a:schemeClr val="accent1">
              <a:lumMod val="60000"/>
              <a:lumOff val="40000"/>
            </a:schemeClr>
          </a:solidFill>
          <a:effectLst>
            <a:softEdge rad="63500"/>
          </a:effectLst>
        </p:spPr>
        <p:txBody>
          <a:bodyPr/>
          <a:lstStyle/>
          <a:p>
            <a:pPr algn="l" eaLnBrk="1" hangingPunct="1"/>
            <a:r>
              <a:rPr lang="th-TH" altLang="th-TH" sz="4000" b="1" u="sng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</a:t>
            </a:r>
          </a:p>
          <a:p>
            <a:pPr algn="l" eaLnBrk="1" hangingPunct="1">
              <a:buFont typeface="Wingdings" panose="05000000000000000000" pitchFamily="2" charset="2"/>
              <a:buChar char="v"/>
            </a:pPr>
            <a:r>
              <a:rPr lang="th-TH" alt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เพื่อให้ครูและนักเรียนแกนนำ มีความรู้ และมีความเข้าใจ และสามารถขับเคลื่อนการพัฒนาโรงเรียนคุณธรรมผ่านโครงงานคุณธรรมและกิจกรรมการจัดค่ายยุวชนคนคุณธรรม</a:t>
            </a:r>
          </a:p>
        </p:txBody>
      </p:sp>
      <p:pic>
        <p:nvPicPr>
          <p:cNvPr id="4" name="Picture 2" descr="à¸à¸¥à¸à¸²à¸£à¸à¹à¸à¸«à¸²à¸£à¸¹à¸à¸ à¸²à¸à¸ªà¸³à¸«à¸£à¸±à¸ à¹à¸£à¸à¹à¸£à¸µà¸¢à¸à¸à¸¸à¸à¸à¸£à¸£à¸¡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43" y="0"/>
            <a:ext cx="1922617" cy="192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14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ย้อนยุค">
  <a:themeElements>
    <a:clrScheme name="ย้อนยุค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ย้อนยุค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ย้อนยุค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361</TotalTime>
  <Words>988</Words>
  <Application>Microsoft Office PowerPoint</Application>
  <PresentationFormat>แบบจอกว้าง</PresentationFormat>
  <Paragraphs>137</Paragraphs>
  <Slides>23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23</vt:i4>
      </vt:variant>
    </vt:vector>
  </HeadingPairs>
  <TitlesOfParts>
    <vt:vector size="31" baseType="lpstr">
      <vt:lpstr>Angsana New</vt:lpstr>
      <vt:lpstr>Arial</vt:lpstr>
      <vt:lpstr>Calibri</vt:lpstr>
      <vt:lpstr>Calibri Light</vt:lpstr>
      <vt:lpstr>Cordia New</vt:lpstr>
      <vt:lpstr>TH SarabunPSK</vt:lpstr>
      <vt:lpstr>Wingdings</vt:lpstr>
      <vt:lpstr>ย้อนยุค</vt:lpstr>
      <vt:lpstr>การจัดค่ายยุวชนคนคุณธรรม</vt:lpstr>
      <vt:lpstr>บทบาทของผู้เกี่ยวข้อง</vt:lpstr>
      <vt:lpstr>บทบาทของผู้บริหารที่มีต่อการจัดค่ายยุวชนคนคุณธรรม</vt:lpstr>
      <vt:lpstr>บทบาทของครูที่มีต่อการจัดค่ายยุวชนคนคุณธรรม</vt:lpstr>
      <vt:lpstr>บทบาทของนักเรียนที่มีต่อการจัดค่ายยุวชนคนคุณธรรม</vt:lpstr>
      <vt:lpstr>สาระสำคัญของค่ายยุวชนคนคุณธรรม</vt:lpstr>
      <vt:lpstr>จุดมุ่งหมายของการจัดค่ายยุวชนคนคุณธรรมในสถานศึกษา</vt:lpstr>
      <vt:lpstr>บทบาทของสพป.สตูล จัดค่ายพัฒนาผู้นำเยาวชนคนคุณธรรมและเตรียมความพร้อมครูแกนนำ</vt:lpstr>
      <vt:lpstr>กิจกรรมการจัดค่ายยุวชนคนคุณธรรม และโครงงานพัฒนาจริยคุณในสถานศึกษา</vt:lpstr>
      <vt:lpstr>กิจกรรมการจัดค่ายยุวชนคนคุณธรรม และโครงงานพัฒนาจริยคุณในสถานศึกษา</vt:lpstr>
      <vt:lpstr>งานนำเสนอ PowerPoint</vt:lpstr>
      <vt:lpstr>กิจกรรมที่ 1 ประชุมปฏิบัติการพัฒนาครูแกนนำโรงเรียนทีเป็นหน่วยขับเคลื่อนโรงเรียนคุณธรรม</vt:lpstr>
      <vt:lpstr>งานนำเสนอ PowerPoint</vt:lpstr>
      <vt:lpstr>งานนำเสนอ PowerPoint</vt:lpstr>
      <vt:lpstr>กิจกรรมที่ 2 ประชุมปฏิบัติการพัฒนานักเรียนแกนโรงเรียนที่เป็นหน่วยขับเคลื่อนโรงเรียนคุณธรรม</vt:lpstr>
      <vt:lpstr>งานนำเสนอ PowerPoint</vt:lpstr>
      <vt:lpstr>งานนำเสนอ PowerPoint</vt:lpstr>
      <vt:lpstr>บทบาทของสถานศึกษา (ผู้บริหาร,คร) ลำดับกิจกรรมการดำเนินงานค่ายยุวชนคนคุณธรรม</vt:lpstr>
      <vt:lpstr>บทบาทของสถานศึกษา (ผู้บริหาร,คร) ลำดับกิจกรรมการดำเนินงานค่ายยุวชนคนคุณธรรม</vt:lpstr>
      <vt:lpstr>การนำขั้นตอนสู่การปฎิบัติ</vt:lpstr>
      <vt:lpstr>การนำขั้นตอนสู่การปฎิบัติ</vt:lpstr>
      <vt:lpstr>การนำขั้นตอนสู่การปฎิบัติ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การจัดค่ายยุวชนคนคุณธรรม</dc:title>
  <dc:creator>Asus</dc:creator>
  <cp:lastModifiedBy>Asus</cp:lastModifiedBy>
  <cp:revision>25</cp:revision>
  <dcterms:created xsi:type="dcterms:W3CDTF">2018-07-03T01:46:41Z</dcterms:created>
  <dcterms:modified xsi:type="dcterms:W3CDTF">2018-07-03T07:48:33Z</dcterms:modified>
</cp:coreProperties>
</file>