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57" r:id="rId9"/>
    <p:sldId id="258" r:id="rId10"/>
    <p:sldId id="259" r:id="rId11"/>
    <p:sldId id="260" r:id="rId12"/>
    <p:sldId id="281" r:id="rId13"/>
    <p:sldId id="282" r:id="rId14"/>
    <p:sldId id="283" r:id="rId15"/>
    <p:sldId id="261" r:id="rId16"/>
    <p:sldId id="264" r:id="rId17"/>
    <p:sldId id="273" r:id="rId18"/>
    <p:sldId id="274" r:id="rId19"/>
    <p:sldId id="276" r:id="rId20"/>
    <p:sldId id="280" r:id="rId21"/>
    <p:sldId id="278" r:id="rId22"/>
    <p:sldId id="266" r:id="rId2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EF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97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A0B8E-7E35-4CF7-93C7-0F7EF0592501}" type="datetimeFigureOut">
              <a:rPr lang="th-TH" smtClean="0"/>
              <a:t>04/07/61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C8F77-9ED8-4989-9615-7DC2AA8D47A0}" type="slidenum">
              <a:rPr lang="th-TH" smtClean="0"/>
              <a:t>‹#›</a:t>
            </a:fld>
            <a:endParaRPr lang="th-TH"/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สี่เหลี่ยมผืนผ้า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สี่เหลี่ยมผืนผ้า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สี่เหลี่ยมผืนผ้า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สี่เหลี่ยมผืนผ้า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56" name="สี่เหลี่ยมผืนผ้า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สี่เหลี่ยมผืนผ้า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สี่เหลี่ยมผืนผ้า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สี่เหลี่ยมผืนผ้า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A0B8E-7E35-4CF7-93C7-0F7EF0592501}" type="datetimeFigureOut">
              <a:rPr lang="th-TH" smtClean="0"/>
              <a:t>04/07/61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C8F77-9ED8-4989-9615-7DC2AA8D47A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A0B8E-7E35-4CF7-93C7-0F7EF0592501}" type="datetimeFigureOut">
              <a:rPr lang="th-TH" smtClean="0"/>
              <a:t>04/07/61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C8F77-9ED8-4989-9615-7DC2AA8D47A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A0B8E-7E35-4CF7-93C7-0F7EF0592501}" type="datetimeFigureOut">
              <a:rPr lang="th-TH" smtClean="0"/>
              <a:t>04/07/61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C8F77-9ED8-4989-9615-7DC2AA8D47A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รูปแบบอิสระ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รูปแบบอิสระ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รูปแบบอิสระ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รูปแบบอิสระ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รูปแบบอิสระ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รูปแบบอิสระ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รูปแบบอิสระ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รูปแบบอิสระ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รูปแบบอิสระ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รูปแบบอิสระ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รูปแบบอิสระ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รูปแบบอิสระ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รูปแบบอิสระ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รูปแบบอิสระ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รูปแบบอิสระ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A0B8E-7E35-4CF7-93C7-0F7EF0592501}" type="datetimeFigureOut">
              <a:rPr lang="th-TH" smtClean="0"/>
              <a:t>04/07/61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C8F77-9ED8-4989-9615-7DC2AA8D47A0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A0B8E-7E35-4CF7-93C7-0F7EF0592501}" type="datetimeFigureOut">
              <a:rPr lang="th-TH" smtClean="0"/>
              <a:t>04/07/61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C8F77-9ED8-4989-9615-7DC2AA8D47A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สี่เหลี่ยมผืนผ้า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A0B8E-7E35-4CF7-93C7-0F7EF0592501}" type="datetimeFigureOut">
              <a:rPr lang="th-TH" smtClean="0"/>
              <a:t>04/07/61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C8F77-9ED8-4989-9615-7DC2AA8D47A0}" type="slidenum">
              <a:rPr lang="th-TH" smtClean="0"/>
              <a:t>‹#›</a:t>
            </a:fld>
            <a:endParaRPr lang="th-TH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สี่เหลี่ยมผืนผ้า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สี่เหลี่ยมผืนผ้า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สี่เหลี่ยมผืนผ้า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สี่เหลี่ยมผืนผ้า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A0B8E-7E35-4CF7-93C7-0F7EF0592501}" type="datetimeFigureOut">
              <a:rPr lang="th-TH" smtClean="0"/>
              <a:t>04/07/61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C8F77-9ED8-4989-9615-7DC2AA8D47A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A0B8E-7E35-4CF7-93C7-0F7EF0592501}" type="datetimeFigureOut">
              <a:rPr lang="th-TH" smtClean="0"/>
              <a:t>04/07/61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C8F77-9ED8-4989-9615-7DC2AA8D47A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A0B8E-7E35-4CF7-93C7-0F7EF0592501}" type="datetimeFigureOut">
              <a:rPr lang="th-TH" smtClean="0"/>
              <a:t>04/07/61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C8F77-9ED8-4989-9615-7DC2AA8D47A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ตัวเชื่อมต่อตรง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กลุ่ม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ตัวเชื่อมต่อตรง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ตัวเชื่อมต่อตรง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ตัวเชื่อมต่อตรง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grpSp>
        <p:nvGrpSpPr>
          <p:cNvPr id="14" name="กลุ่ม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ตัวเชื่อมต่อตรง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ตัวเชื่อมต่อตรง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กลุ่ม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ตัวเชื่อมต่อตรง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ตัวเชื่อมต่อตรง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ตัวเชื่อมต่อตรง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34A0B8E-7E35-4CF7-93C7-0F7EF0592501}" type="datetimeFigureOut">
              <a:rPr lang="th-TH" smtClean="0"/>
              <a:t>04/07/61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D6C8F77-9ED8-4989-9615-7DC2AA8D47A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34A0B8E-7E35-4CF7-93C7-0F7EF0592501}" type="datetimeFigureOut">
              <a:rPr lang="th-TH" smtClean="0"/>
              <a:t>04/07/61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D6C8F77-9ED8-4989-9615-7DC2AA8D47A0}" type="slidenum">
              <a:rPr lang="th-TH" smtClean="0"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97233" y="332656"/>
            <a:ext cx="8196708" cy="4176464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4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/>
            </a:r>
            <a:br>
              <a:rPr lang="th-TH" sz="4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</a:br>
            <a:r>
              <a:rPr lang="th-TH" sz="4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กิจกรรมประชุมปฏิบัติการ</a:t>
            </a:r>
            <a:r>
              <a:rPr lang="en-US" sz="4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/>
            </a:r>
            <a:br>
              <a:rPr lang="en-US" sz="4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</a:br>
            <a:r>
              <a:rPr lang="th-TH" sz="4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การพัฒนาศึกษานิเทศก์ และครูแกนนำในโรงเรียน</a:t>
            </a:r>
            <a:br>
              <a:rPr lang="th-TH" sz="4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</a:br>
            <a:r>
              <a:rPr lang="th-TH" sz="4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ที่เป็นหน่วยขับเคลื่อนโรงเรียนคุณธรรม </a:t>
            </a:r>
            <a:r>
              <a:rPr lang="en-US" sz="4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/>
            </a:r>
            <a:br>
              <a:rPr lang="en-US" sz="4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</a:br>
            <a:r>
              <a:rPr lang="th-TH" sz="4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สำนักงานเขตพื้นที่การศึกษาประถมศึกษาสตูล</a:t>
            </a:r>
            <a:r>
              <a:rPr lang="en-US" sz="4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/>
            </a:r>
            <a:br>
              <a:rPr lang="en-US" sz="4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</a:br>
            <a:r>
              <a:rPr lang="th-TH" sz="4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ประจำปีงบประมาณ </a:t>
            </a:r>
            <a:r>
              <a:rPr lang="en-US" sz="4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2561</a:t>
            </a:r>
            <a:r>
              <a:rPr lang="en-US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/>
            </a:r>
            <a:br>
              <a:rPr lang="en-US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</a:br>
            <a:r>
              <a:rPr lang="en-US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PSK"/>
                <a:ea typeface="Calibri"/>
                <a:cs typeface="Angsana New"/>
              </a:rPr>
              <a:t/>
            </a:r>
            <a:br>
              <a:rPr lang="en-US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H SarabunPSK"/>
                <a:ea typeface="Calibri"/>
                <a:cs typeface="Angsana New"/>
              </a:rPr>
            </a:br>
            <a:endParaRPr lang="en-US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H SarabunIT๙"/>
              <a:ea typeface="Calibri"/>
              <a:cs typeface="Angsana New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421" y="4869158"/>
            <a:ext cx="2070029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328" y="4869159"/>
            <a:ext cx="2074568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3" y="4869160"/>
            <a:ext cx="2016224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450" y="4869160"/>
            <a:ext cx="206549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836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411480" lvl="0" indent="-342900" algn="r">
              <a:spcBef>
                <a:spcPts val="700"/>
              </a:spcBef>
            </a:pPr>
            <a:r>
              <a:rPr lang="th-TH" sz="4800" b="1" spc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รูปแบบการประชุม</a:t>
            </a:r>
            <a:r>
              <a:rPr lang="th-TH" sz="4800" b="1" spc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ปฏิบัติการ</a:t>
            </a:r>
            <a:endParaRPr lang="en-US" sz="4800" spc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ea typeface="Calibri"/>
              <a:cs typeface="TH SarabunIT๙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552" y="1783560"/>
            <a:ext cx="8604448" cy="4334712"/>
          </a:xfrm>
        </p:spPr>
        <p:txBody>
          <a:bodyPr>
            <a:normAutofit/>
          </a:bodyPr>
          <a:lstStyle/>
          <a:p>
            <a:pPr marL="68580" indent="0">
              <a:spcAft>
                <a:spcPts val="0"/>
              </a:spcAft>
              <a:buNone/>
            </a:pPr>
            <a:r>
              <a:rPr lang="th-TH" sz="4000" b="1" dirty="0" smtClean="0"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</a:t>
            </a:r>
            <a:r>
              <a:rPr lang="en-US" sz="4400" b="1" dirty="0" smtClean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1</a:t>
            </a:r>
            <a:r>
              <a:rPr lang="th-TH" sz="4400" b="1" dirty="0" smtClean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)  กิจกรรม</a:t>
            </a:r>
            <a:r>
              <a:rPr lang="th-TH" sz="4400" b="1" dirty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พิธีเปิดการประชุม</a:t>
            </a:r>
            <a:r>
              <a:rPr lang="th-TH" sz="4400" b="1" dirty="0" smtClean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ปฏิบัติการ</a:t>
            </a:r>
          </a:p>
          <a:p>
            <a:pPr marL="68580" indent="0">
              <a:spcAft>
                <a:spcPts val="0"/>
              </a:spcAft>
              <a:buNone/>
            </a:pPr>
            <a:r>
              <a:rPr lang="en-US" sz="4400" b="1" dirty="0" smtClean="0">
                <a:solidFill>
                  <a:prstClr val="white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 </a:t>
            </a:r>
            <a:r>
              <a:rPr lang="en-US" sz="4400" b="1" dirty="0">
                <a:solidFill>
                  <a:prstClr val="white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2</a:t>
            </a:r>
            <a:r>
              <a:rPr lang="th-TH" sz="4400" b="1" dirty="0" smtClean="0">
                <a:solidFill>
                  <a:prstClr val="white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)  กิจกรรมกลุ่มใหญ่</a:t>
            </a:r>
            <a:endParaRPr lang="en-US" sz="4400" b="1" dirty="0">
              <a:latin typeface="TH SarabunIT๙" panose="020B0500040200020003" pitchFamily="34" charset="-34"/>
              <a:ea typeface="Calibri"/>
              <a:cs typeface="TH SarabunIT๙" panose="020B0500040200020003" pitchFamily="34" charset="-34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th-TH" sz="4400" b="1" dirty="0" smtClean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 </a:t>
            </a:r>
            <a:r>
              <a:rPr lang="en-US" sz="4400" b="1" dirty="0" smtClean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3</a:t>
            </a:r>
            <a:r>
              <a:rPr lang="th-TH" sz="4400" b="1" dirty="0" smtClean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)  กิจกรรม</a:t>
            </a:r>
            <a:r>
              <a:rPr lang="th-TH" sz="4400" b="1" dirty="0" smtClean="0">
                <a:solidFill>
                  <a:prstClr val="white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เรียนรู้</a:t>
            </a:r>
            <a:r>
              <a:rPr lang="th-TH" sz="4400" b="1" dirty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 </a:t>
            </a:r>
            <a:r>
              <a:rPr lang="th-TH" sz="4400" b="1" dirty="0" smtClean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 </a:t>
            </a:r>
            <a:r>
              <a:rPr lang="en-US" sz="4400" b="1" dirty="0" smtClean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4 </a:t>
            </a:r>
            <a:r>
              <a:rPr lang="th-TH" sz="4400" b="1" dirty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ฐานการ</a:t>
            </a:r>
            <a:r>
              <a:rPr lang="th-TH" sz="4400" b="1" dirty="0" smtClean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เรียนรู้</a:t>
            </a:r>
            <a:endParaRPr lang="en-US" sz="4400" b="1" dirty="0" smtClean="0">
              <a:latin typeface="TH SarabunIT๙" panose="020B0500040200020003" pitchFamily="34" charset="-34"/>
              <a:ea typeface="Calibri"/>
              <a:cs typeface="TH SarabunIT๙" panose="020B0500040200020003" pitchFamily="34" charset="-34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en-US" sz="4400" b="1" dirty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 4</a:t>
            </a:r>
            <a:r>
              <a:rPr lang="th-TH" sz="4400" b="1" dirty="0" smtClean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)  กิจกรรม</a:t>
            </a:r>
            <a:r>
              <a:rPr lang="th-TH" sz="4400" b="1" dirty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แลกเปลี่ยนเรียนรู้ กลุ่มใหญ่และกลุ่ม</a:t>
            </a:r>
            <a:r>
              <a:rPr lang="th-TH" sz="4400" b="1" dirty="0" smtClean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ย่อย</a:t>
            </a:r>
            <a:endParaRPr lang="en-US" sz="4400" b="1" dirty="0">
              <a:latin typeface="TH SarabunIT๙" panose="020B0500040200020003" pitchFamily="34" charset="-34"/>
              <a:ea typeface="Calibri"/>
              <a:cs typeface="TH SarabunIT๙" panose="020B0500040200020003" pitchFamily="34" charset="-34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en-US" sz="4400" b="1" dirty="0" smtClean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 5</a:t>
            </a:r>
            <a:r>
              <a:rPr lang="th-TH" sz="4400" b="1" dirty="0" smtClean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)  กิจกรรม</a:t>
            </a:r>
            <a:r>
              <a:rPr lang="th-TH" sz="4400" b="1" dirty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มอบเกียรติบัตร และพิธีปิดการ</a:t>
            </a:r>
            <a:r>
              <a:rPr lang="th-TH" sz="4400" b="1" dirty="0" smtClean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ประชุม</a:t>
            </a:r>
            <a:endParaRPr lang="th-TH" sz="4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5151" y="6118272"/>
            <a:ext cx="1188850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287" y="6132513"/>
            <a:ext cx="1566863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006" y="6132513"/>
            <a:ext cx="1566863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796" y="6131390"/>
            <a:ext cx="1566863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773" y="6131391"/>
            <a:ext cx="1566863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31392"/>
            <a:ext cx="1566863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649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62926" y="764704"/>
            <a:ext cx="7772400" cy="97272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>
              <a:spcAft>
                <a:spcPts val="0"/>
              </a:spcAft>
            </a:pPr>
            <a:r>
              <a:rPr lang="th-TH" sz="4800" b="1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กิจกรรมแบ่งกลุ่มการเรียนรู้ </a:t>
            </a:r>
            <a:r>
              <a:rPr lang="en-US" sz="4800" b="1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4 </a:t>
            </a:r>
            <a:r>
              <a:rPr lang="th-TH" sz="4800" b="1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ฐานการ</a:t>
            </a:r>
            <a:r>
              <a:rPr lang="th-TH" sz="4800" b="1" dirty="0" smtClean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เรียนรู้</a:t>
            </a:r>
            <a:r>
              <a:rPr lang="en-US" b="1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/>
            </a:r>
            <a:br>
              <a:rPr lang="en-US" b="1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</a:br>
            <a:endParaRPr lang="en-US" dirty="0">
              <a:effectLst/>
              <a:latin typeface="TH SarabunIT๙"/>
              <a:ea typeface="Calibri"/>
              <a:cs typeface="Angsana New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27584" y="5589240"/>
            <a:ext cx="7772400" cy="277288"/>
          </a:xfrm>
        </p:spPr>
        <p:txBody>
          <a:bodyPr>
            <a:normAutofit fontScale="47500" lnSpcReduction="20000"/>
          </a:bodyPr>
          <a:lstStyle/>
          <a:p>
            <a:pPr lvl="0">
              <a:buClr>
                <a:srgbClr val="ECE9C6"/>
              </a:buClr>
            </a:pPr>
            <a:endParaRPr lang="th-TH" dirty="0">
              <a:solidFill>
                <a:prstClr val="white"/>
              </a:solidFill>
            </a:endParaRPr>
          </a:p>
          <a:p>
            <a:pPr lvl="0">
              <a:buClr>
                <a:srgbClr val="ECE9C6"/>
              </a:buClr>
            </a:pP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539552" y="1844824"/>
            <a:ext cx="860444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b="1" spc="-100" dirty="0">
                <a:solidFill>
                  <a:schemeClr val="tx1">
                    <a:lumMod val="95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ฐานการเรียนรู้ที่ </a:t>
            </a:r>
            <a:r>
              <a:rPr lang="en-US" sz="4400" b="1" spc="-100" dirty="0">
                <a:solidFill>
                  <a:schemeClr val="tx1">
                    <a:lumMod val="95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1  </a:t>
            </a:r>
            <a:r>
              <a:rPr lang="th-TH" sz="4400" b="1" spc="-100" dirty="0">
                <a:solidFill>
                  <a:schemeClr val="tx1">
                    <a:lumMod val="95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โครงงานพัฒนาจริยคุณ</a:t>
            </a:r>
            <a:r>
              <a:rPr lang="en-US" sz="4400" b="1" spc="-100" dirty="0">
                <a:solidFill>
                  <a:schemeClr val="tx1">
                    <a:lumMod val="95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/>
            </a:r>
            <a:br>
              <a:rPr lang="en-US" sz="4400" b="1" spc="-100" dirty="0">
                <a:solidFill>
                  <a:schemeClr val="tx1">
                    <a:lumMod val="95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</a:br>
            <a:r>
              <a:rPr lang="th-TH" sz="4400" b="1" spc="-100" dirty="0">
                <a:solidFill>
                  <a:schemeClr val="tx1">
                    <a:lumMod val="95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ฐานการเรียนรู้ที่</a:t>
            </a:r>
            <a:r>
              <a:rPr lang="en-US" sz="4400" b="1" spc="-100" dirty="0">
                <a:solidFill>
                  <a:schemeClr val="tx1">
                    <a:lumMod val="95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2  </a:t>
            </a:r>
            <a:r>
              <a:rPr lang="th-TH" sz="4400" b="1" spc="-100" dirty="0">
                <a:solidFill>
                  <a:schemeClr val="tx1">
                    <a:lumMod val="95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การสร้างเครือข่ายและการมีส่วนร่วม</a:t>
            </a:r>
            <a:r>
              <a:rPr lang="en-US" sz="4400" b="1" spc="-100" dirty="0">
                <a:solidFill>
                  <a:schemeClr val="tx1">
                    <a:lumMod val="95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/>
            </a:r>
            <a:br>
              <a:rPr lang="en-US" sz="4400" b="1" spc="-100" dirty="0">
                <a:solidFill>
                  <a:schemeClr val="tx1">
                    <a:lumMod val="95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</a:br>
            <a:r>
              <a:rPr lang="th-TH" sz="4400" b="1" spc="-100" dirty="0">
                <a:solidFill>
                  <a:schemeClr val="tx1">
                    <a:lumMod val="95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ฐานการเรียนรู้ที่</a:t>
            </a:r>
            <a:r>
              <a:rPr lang="en-US" sz="4400" b="1" spc="-100" dirty="0">
                <a:solidFill>
                  <a:schemeClr val="tx1">
                    <a:lumMod val="95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3  </a:t>
            </a:r>
            <a:r>
              <a:rPr lang="th-TH" sz="4400" b="1" spc="-100" dirty="0">
                <a:solidFill>
                  <a:schemeClr val="tx1">
                    <a:lumMod val="95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การผลิตนวัตกรรมสร้างสรรค์คนดี</a:t>
            </a:r>
            <a:r>
              <a:rPr lang="en-US" sz="4400" b="1" spc="-100" dirty="0">
                <a:solidFill>
                  <a:schemeClr val="tx1">
                    <a:lumMod val="95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/>
            </a:r>
            <a:br>
              <a:rPr lang="en-US" sz="4400" b="1" spc="-100" dirty="0">
                <a:solidFill>
                  <a:schemeClr val="tx1">
                    <a:lumMod val="95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</a:br>
            <a:r>
              <a:rPr lang="th-TH" sz="4400" b="1" spc="-100" dirty="0">
                <a:solidFill>
                  <a:schemeClr val="tx1">
                    <a:lumMod val="95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ฐานการเรียนรู้ที่</a:t>
            </a:r>
            <a:r>
              <a:rPr lang="en-US" sz="4400" b="1" spc="-100" dirty="0">
                <a:solidFill>
                  <a:schemeClr val="tx1">
                    <a:lumMod val="95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4 </a:t>
            </a:r>
            <a:r>
              <a:rPr lang="th-TH" sz="4400" b="1" spc="-100" dirty="0">
                <a:solidFill>
                  <a:schemeClr val="tx1">
                    <a:lumMod val="95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คืนคุณธรรมสู่</a:t>
            </a:r>
            <a:r>
              <a:rPr lang="th-TH" sz="4400" b="1" spc="-100" dirty="0" smtClean="0">
                <a:solidFill>
                  <a:schemeClr val="tx1">
                    <a:lumMod val="95000"/>
                  </a:schemeClr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ห้องเรียน</a:t>
            </a:r>
          </a:p>
          <a:p>
            <a:endParaRPr lang="th-TH" sz="4400" b="1" dirty="0">
              <a:solidFill>
                <a:schemeClr val="tx1">
                  <a:lumMod val="9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227" y="6187279"/>
            <a:ext cx="1238773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364" y="6187279"/>
            <a:ext cx="1566863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501" y="6174625"/>
            <a:ext cx="1566863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638" y="6174626"/>
            <a:ext cx="1566863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35" y="6148528"/>
            <a:ext cx="1566863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49" y="6131392"/>
            <a:ext cx="1318486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786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772400" cy="9144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h-TH" b="1" dirty="0" smtClean="0">
                <a:solidFill>
                  <a:srgbClr val="FFFF00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การ</a:t>
            </a:r>
            <a:r>
              <a:rPr lang="th-TH" b="1" dirty="0">
                <a:solidFill>
                  <a:srgbClr val="FFFF00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ยกระดับโรงเรียนดีต้องมีที่ยืน</a:t>
            </a:r>
            <a:endParaRPr lang="en-US" sz="2000" dirty="0">
              <a:solidFill>
                <a:srgbClr val="FFFF00"/>
              </a:solidFill>
              <a:effectLst/>
              <a:latin typeface="TH Sarabun New" panose="020B0500040200020003" pitchFamily="34" charset="-34"/>
              <a:ea typeface="Calibri"/>
              <a:cs typeface="TH Sarabun New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484784"/>
            <a:ext cx="8568952" cy="5184576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th-TH" sz="4000" b="1" dirty="0" smtClean="0"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       การ</a:t>
            </a:r>
            <a:r>
              <a:rPr lang="th-TH" sz="4000" b="1" dirty="0"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ตรวจสอบคุณภาพและยกระดับคุณภาพโรงเรียนคุณธรรม </a:t>
            </a:r>
            <a:endParaRPr lang="th-TH" sz="4000" b="1" dirty="0" smtClean="0">
              <a:latin typeface="TH Sarabun New" panose="020B0500040200020003" pitchFamily="34" charset="-34"/>
              <a:ea typeface="Calibri"/>
              <a:cs typeface="TH Sarabun New" panose="020B0500040200020003" pitchFamily="34" charset="-34"/>
            </a:endParaRPr>
          </a:p>
          <a:p>
            <a:pPr marL="68580" indent="0">
              <a:buNone/>
            </a:pPr>
            <a:r>
              <a:rPr lang="th-TH" sz="4000" b="1" dirty="0" smtClean="0"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สพฐ</a:t>
            </a:r>
            <a:r>
              <a:rPr lang="en-US" sz="4000" b="1" dirty="0"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.</a:t>
            </a:r>
            <a:r>
              <a:rPr lang="th-TH" sz="4000" b="1" dirty="0"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 </a:t>
            </a:r>
            <a:r>
              <a:rPr lang="th-TH" sz="4000" b="1" dirty="0" smtClean="0"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มี</a:t>
            </a:r>
            <a:r>
              <a:rPr lang="th-TH" sz="4000" b="1" dirty="0"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เกณฑ์การตรวจสอบคุณภาพ</a:t>
            </a:r>
            <a:r>
              <a:rPr lang="en-US" sz="4000" b="1" dirty="0"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 </a:t>
            </a:r>
            <a:r>
              <a:rPr lang="en-US" sz="4000" b="1" dirty="0" smtClean="0"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 </a:t>
            </a:r>
            <a:r>
              <a:rPr lang="th-TH" sz="4000" b="1" dirty="0" smtClean="0">
                <a:solidFill>
                  <a:srgbClr val="FF0000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(ดาว) </a:t>
            </a:r>
            <a:r>
              <a:rPr lang="en-US" sz="4000" b="1" dirty="0" smtClean="0"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5 </a:t>
            </a:r>
            <a:r>
              <a:rPr lang="th-TH" sz="4000" b="1" dirty="0"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ระดับ </a:t>
            </a:r>
            <a:endParaRPr lang="th-TH" sz="4000" b="1" dirty="0" smtClean="0">
              <a:latin typeface="TH Sarabun New" panose="020B0500040200020003" pitchFamily="34" charset="-34"/>
              <a:ea typeface="Calibri"/>
              <a:cs typeface="TH Sarabun New" panose="020B0500040200020003" pitchFamily="34" charset="-34"/>
            </a:endParaRPr>
          </a:p>
          <a:p>
            <a:pPr marL="685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th-TH" sz="4000" b="1" dirty="0" smtClean="0">
                <a:solidFill>
                  <a:srgbClr val="FFFF00"/>
                </a:solidFill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ระดับ</a:t>
            </a:r>
            <a:r>
              <a:rPr lang="en-US" sz="4000" b="1" dirty="0" smtClean="0">
                <a:solidFill>
                  <a:srgbClr val="FFFF00"/>
                </a:solidFill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 </a:t>
            </a:r>
            <a:r>
              <a:rPr lang="en-US" sz="4000" b="1" dirty="0">
                <a:solidFill>
                  <a:srgbClr val="FFFF00"/>
                </a:solidFill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1 </a:t>
            </a:r>
            <a:r>
              <a:rPr lang="th-TH" sz="4000" b="1" dirty="0">
                <a:solidFill>
                  <a:srgbClr val="FFFF00"/>
                </a:solidFill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ดาว</a:t>
            </a:r>
            <a:r>
              <a:rPr lang="en-US" sz="4000" b="1" dirty="0">
                <a:solidFill>
                  <a:srgbClr val="FFFF00"/>
                </a:solidFill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 </a:t>
            </a:r>
            <a:r>
              <a:rPr lang="en-US" sz="4000" b="1" dirty="0"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(</a:t>
            </a:r>
            <a:r>
              <a:rPr lang="th-TH" sz="4000" b="1" dirty="0"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โรงเรียนตรวจสอบตนเอง</a:t>
            </a:r>
            <a:r>
              <a:rPr lang="en-US" sz="4000" b="1" dirty="0" smtClean="0"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)</a:t>
            </a:r>
          </a:p>
          <a:p>
            <a:pPr marL="685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th-TH" sz="4000" b="1" dirty="0">
                <a:solidFill>
                  <a:srgbClr val="FFFF00"/>
                </a:solidFill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ระดับ</a:t>
            </a:r>
            <a:r>
              <a:rPr lang="en-US" sz="4000" b="1" dirty="0">
                <a:solidFill>
                  <a:srgbClr val="FFFF00"/>
                </a:solidFill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 2 </a:t>
            </a:r>
            <a:r>
              <a:rPr lang="th-TH" sz="4000" b="1" dirty="0">
                <a:solidFill>
                  <a:srgbClr val="FFFF00"/>
                </a:solidFill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ดาว</a:t>
            </a:r>
            <a:r>
              <a:rPr lang="en-US" sz="4000" b="1" dirty="0">
                <a:solidFill>
                  <a:srgbClr val="FFFF00"/>
                </a:solidFill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 </a:t>
            </a:r>
            <a:r>
              <a:rPr lang="en-US" sz="4000" b="1" dirty="0"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(</a:t>
            </a:r>
            <a:r>
              <a:rPr lang="th-TH" sz="4000" b="1" dirty="0"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สำนักงานเขตพื้นที่การศึกษาเป็นผู้ตรวจสอบ</a:t>
            </a:r>
            <a:r>
              <a:rPr lang="en-US" sz="4000" b="1" dirty="0"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)</a:t>
            </a:r>
            <a:endParaRPr lang="en-US" sz="4000" b="1" dirty="0">
              <a:latin typeface="TH Sarabun New" panose="020B0500040200020003" pitchFamily="34" charset="-34"/>
              <a:ea typeface="Calibri"/>
              <a:cs typeface="TH Sarabun New" panose="020B0500040200020003" pitchFamily="34" charset="-34"/>
            </a:endParaRPr>
          </a:p>
          <a:p>
            <a:pPr marL="685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th-TH" sz="4000" b="1" dirty="0">
                <a:solidFill>
                  <a:srgbClr val="FFFF00"/>
                </a:solidFill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ระดับ</a:t>
            </a:r>
            <a:r>
              <a:rPr lang="en-US" sz="4000" b="1" dirty="0">
                <a:solidFill>
                  <a:srgbClr val="FFFF00"/>
                </a:solidFill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 3 </a:t>
            </a:r>
            <a:r>
              <a:rPr lang="th-TH" sz="4000" b="1" dirty="0">
                <a:solidFill>
                  <a:srgbClr val="FFFF00"/>
                </a:solidFill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ดาว</a:t>
            </a:r>
            <a:r>
              <a:rPr lang="en-US" sz="4000" b="1" dirty="0">
                <a:solidFill>
                  <a:srgbClr val="FFFF00"/>
                </a:solidFill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 </a:t>
            </a:r>
            <a:r>
              <a:rPr lang="en-US" sz="4000" b="1" dirty="0"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(</a:t>
            </a:r>
            <a:r>
              <a:rPr lang="th-TH" sz="4000" b="1" dirty="0"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ทีมเคลื่อนที่เร็ว </a:t>
            </a:r>
            <a:r>
              <a:rPr lang="en-US" sz="4000" b="1" dirty="0"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(RT) </a:t>
            </a:r>
            <a:r>
              <a:rPr lang="th-TH" sz="4000" b="1" dirty="0"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เป็นผู้ตรวจสอบ</a:t>
            </a:r>
            <a:r>
              <a:rPr lang="en-US" sz="4000" b="1" dirty="0"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)</a:t>
            </a:r>
            <a:endParaRPr lang="en-US" sz="4000" b="1" dirty="0">
              <a:latin typeface="TH Sarabun New" panose="020B0500040200020003" pitchFamily="34" charset="-34"/>
              <a:ea typeface="Calibri"/>
              <a:cs typeface="TH Sarabun New" panose="020B0500040200020003" pitchFamily="34" charset="-34"/>
            </a:endParaRPr>
          </a:p>
          <a:p>
            <a:pPr marL="685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th-TH" sz="4000" b="1" dirty="0">
                <a:solidFill>
                  <a:srgbClr val="FFFF00"/>
                </a:solidFill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ระดับ</a:t>
            </a:r>
            <a:r>
              <a:rPr lang="en-US" sz="4000" b="1" dirty="0">
                <a:solidFill>
                  <a:srgbClr val="FFFF00"/>
                </a:solidFill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 4 </a:t>
            </a:r>
            <a:r>
              <a:rPr lang="th-TH" sz="4000" b="1" dirty="0">
                <a:solidFill>
                  <a:srgbClr val="FFFF00"/>
                </a:solidFill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ดาว</a:t>
            </a:r>
            <a:r>
              <a:rPr lang="en-US" sz="4000" b="1" dirty="0">
                <a:solidFill>
                  <a:srgbClr val="FFFF00"/>
                </a:solidFill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 </a:t>
            </a:r>
            <a:r>
              <a:rPr lang="en-US" sz="4000" b="1" dirty="0"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(</a:t>
            </a:r>
            <a:r>
              <a:rPr lang="th-TH" sz="4000" b="1" dirty="0"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ทีมขับเคลื่อนคุณธรรมด่วนพิเศษ</a:t>
            </a:r>
            <a:r>
              <a:rPr lang="en-US" sz="4000" b="1" dirty="0"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(EMS) </a:t>
            </a:r>
            <a:r>
              <a:rPr lang="th-TH" sz="4000" b="1" dirty="0"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เป็นผู้ตรวจสอบ</a:t>
            </a:r>
            <a:r>
              <a:rPr lang="en-US" sz="4000" b="1" dirty="0"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) </a:t>
            </a:r>
            <a:endParaRPr lang="en-US" sz="4000" b="1" dirty="0">
              <a:latin typeface="TH Sarabun New" panose="020B0500040200020003" pitchFamily="34" charset="-34"/>
              <a:ea typeface="Calibri"/>
              <a:cs typeface="TH Sarabun New" panose="020B0500040200020003" pitchFamily="34" charset="-34"/>
            </a:endParaRPr>
          </a:p>
          <a:p>
            <a:pPr marL="685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th-TH" sz="4000" b="1" dirty="0">
                <a:solidFill>
                  <a:srgbClr val="FFFF00"/>
                </a:solidFill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ระดับ</a:t>
            </a:r>
            <a:r>
              <a:rPr lang="en-US" sz="4000" b="1" dirty="0">
                <a:solidFill>
                  <a:srgbClr val="FFFF00"/>
                </a:solidFill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 5 </a:t>
            </a:r>
            <a:r>
              <a:rPr lang="th-TH" sz="4000" b="1" dirty="0">
                <a:solidFill>
                  <a:srgbClr val="FFFF00"/>
                </a:solidFill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ดาว</a:t>
            </a:r>
            <a:r>
              <a:rPr lang="en-US" sz="4000" b="1" dirty="0">
                <a:solidFill>
                  <a:srgbClr val="FFFF00"/>
                </a:solidFill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 </a:t>
            </a:r>
            <a:r>
              <a:rPr lang="en-US" sz="4000" b="1" dirty="0"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(</a:t>
            </a:r>
            <a:r>
              <a:rPr lang="th-TH" sz="4000" b="1" dirty="0"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คณะทำงานส่วนกลางจากสำนักงานคณะกรรมการการศึกษาขั้นพื้นฐานเป็นผู้ตรวจสอบ</a:t>
            </a:r>
            <a:r>
              <a:rPr lang="en-US" sz="4000" b="1" dirty="0">
                <a:latin typeface="TH Sarabun New" panose="020B0500040200020003" pitchFamily="34" charset="-34"/>
                <a:ea typeface="PSLFreestyleSP"/>
                <a:cs typeface="TH Sarabun New" panose="020B0500040200020003" pitchFamily="34" charset="-34"/>
              </a:rPr>
              <a:t>)</a:t>
            </a:r>
            <a:endParaRPr lang="en-US" sz="4000" b="1" dirty="0">
              <a:latin typeface="TH Sarabun New" panose="020B0500040200020003" pitchFamily="34" charset="-34"/>
              <a:ea typeface="Calibri"/>
              <a:cs typeface="TH Sarabun New" panose="020B0500040200020003" pitchFamily="34" charset="-34"/>
            </a:endParaRPr>
          </a:p>
          <a:p>
            <a:pPr marL="68580" indent="0" algn="thaiDist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TH Sarabun New" panose="020B0500040200020003" pitchFamily="34" charset="-34"/>
              <a:ea typeface="Calibri"/>
              <a:cs typeface="TH Sarabun New" panose="020B0500040200020003" pitchFamily="34" charset="-34"/>
            </a:endParaRPr>
          </a:p>
          <a:p>
            <a:pPr marL="68580" indent="0">
              <a:buNone/>
            </a:pP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57710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27584" y="0"/>
            <a:ext cx="7772400" cy="1404768"/>
          </a:xfrm>
        </p:spPr>
        <p:txBody>
          <a:bodyPr/>
          <a:lstStyle/>
          <a:p>
            <a:pPr marL="68580" lvl="0" algn="ctr">
              <a:lnSpc>
                <a:spcPct val="115000"/>
              </a:lnSpc>
              <a:spcBef>
                <a:spcPts val="700"/>
              </a:spcBef>
            </a:pPr>
            <a:r>
              <a:rPr lang="th-TH" b="1" spc="0" dirty="0"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การตรวจสอบ</a:t>
            </a:r>
            <a:r>
              <a:rPr lang="th-TH" b="1" spc="0" dirty="0" smtClean="0"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คุณภาพ </a:t>
            </a:r>
            <a:r>
              <a:rPr lang="th-TH" b="1" spc="0" dirty="0" smtClean="0">
                <a:solidFill>
                  <a:schemeClr val="tx1"/>
                </a:solidFill>
                <a:latin typeface="TH SarabunIT๙" panose="020B0500040200020003" pitchFamily="34" charset="-34"/>
                <a:ea typeface="PSLFreestyleSP"/>
                <a:cs typeface="TH SarabunIT๙" panose="020B0500040200020003" pitchFamily="34" charset="-34"/>
              </a:rPr>
              <a:t>ระดับ</a:t>
            </a:r>
            <a:r>
              <a:rPr lang="en-US" b="1" spc="0" dirty="0" smtClean="0">
                <a:solidFill>
                  <a:schemeClr val="tx1"/>
                </a:solidFill>
                <a:latin typeface="TH SarabunIT๙" panose="020B0500040200020003" pitchFamily="34" charset="-34"/>
                <a:ea typeface="PSLFreestyleSP"/>
                <a:cs typeface="TH SarabunIT๙" panose="020B0500040200020003" pitchFamily="34" charset="-34"/>
              </a:rPr>
              <a:t> </a:t>
            </a:r>
            <a:r>
              <a:rPr lang="en-US" b="1" spc="0" dirty="0">
                <a:solidFill>
                  <a:schemeClr val="tx1"/>
                </a:solidFill>
                <a:latin typeface="TH SarabunIT๙" panose="020B0500040200020003" pitchFamily="34" charset="-34"/>
                <a:ea typeface="PSLFreestyleSP"/>
                <a:cs typeface="TH SarabunIT๙" panose="020B0500040200020003" pitchFamily="34" charset="-34"/>
              </a:rPr>
              <a:t>2 </a:t>
            </a:r>
            <a:r>
              <a:rPr lang="th-TH" b="1" spc="0" dirty="0">
                <a:solidFill>
                  <a:schemeClr val="tx1"/>
                </a:solidFill>
                <a:latin typeface="TH SarabunIT๙" panose="020B0500040200020003" pitchFamily="34" charset="-34"/>
                <a:ea typeface="PSLFreestyleSP"/>
                <a:cs typeface="TH SarabunIT๙" panose="020B0500040200020003" pitchFamily="34" charset="-34"/>
              </a:rPr>
              <a:t>ดาว</a:t>
            </a:r>
            <a:r>
              <a:rPr lang="en-US" b="1" spc="0" dirty="0">
                <a:solidFill>
                  <a:schemeClr val="tx1"/>
                </a:solidFill>
                <a:latin typeface="TH SarabunIT๙" panose="020B0500040200020003" pitchFamily="34" charset="-34"/>
                <a:ea typeface="PSLFreestyleSP"/>
                <a:cs typeface="TH SarabunIT๙" panose="020B0500040200020003" pitchFamily="34" charset="-34"/>
              </a:rPr>
              <a:t> </a:t>
            </a:r>
            <a:r>
              <a:rPr lang="en-US" b="1" spc="0" dirty="0" smtClean="0">
                <a:solidFill>
                  <a:srgbClr val="FFFF00"/>
                </a:solidFill>
                <a:latin typeface="TH SarabunIT๙" panose="020B0500040200020003" pitchFamily="34" charset="-34"/>
                <a:ea typeface="PSLFreestyleSP"/>
                <a:cs typeface="TH SarabunIT๙" panose="020B0500040200020003" pitchFamily="34" charset="-34"/>
              </a:rPr>
              <a:t/>
            </a:r>
            <a:br>
              <a:rPr lang="en-US" b="1" spc="0" dirty="0" smtClean="0">
                <a:solidFill>
                  <a:srgbClr val="FFFF00"/>
                </a:solidFill>
                <a:latin typeface="TH SarabunIT๙" panose="020B0500040200020003" pitchFamily="34" charset="-34"/>
                <a:ea typeface="PSLFreestyleSP"/>
                <a:cs typeface="TH SarabunIT๙" panose="020B0500040200020003" pitchFamily="34" charset="-34"/>
              </a:rPr>
            </a:br>
            <a:r>
              <a:rPr lang="en-US" sz="3600" b="1" spc="0" dirty="0" smtClean="0">
                <a:solidFill>
                  <a:srgbClr val="FFFF00"/>
                </a:solidFill>
                <a:latin typeface="TH SarabunIT๙" panose="020B0500040200020003" pitchFamily="34" charset="-34"/>
                <a:ea typeface="PSLFreestyleSP"/>
                <a:cs typeface="TH SarabunIT๙" panose="020B0500040200020003" pitchFamily="34" charset="-34"/>
              </a:rPr>
              <a:t>(</a:t>
            </a:r>
            <a:r>
              <a:rPr lang="th-TH" sz="3600" b="1" spc="0" dirty="0">
                <a:solidFill>
                  <a:srgbClr val="FFFF00"/>
                </a:solidFill>
                <a:latin typeface="TH SarabunIT๙" panose="020B0500040200020003" pitchFamily="34" charset="-34"/>
                <a:ea typeface="PSLFreestyleSP"/>
                <a:cs typeface="TH SarabunIT๙" panose="020B0500040200020003" pitchFamily="34" charset="-34"/>
              </a:rPr>
              <a:t>สำนักงานเขตพื้นที่การศึกษาเป็นผู้ตรวจสอบ</a:t>
            </a:r>
            <a:r>
              <a:rPr lang="en-US" sz="3600" b="1" spc="0" dirty="0">
                <a:solidFill>
                  <a:srgbClr val="FFFF00"/>
                </a:solidFill>
                <a:latin typeface="TH SarabunIT๙" panose="020B0500040200020003" pitchFamily="34" charset="-34"/>
                <a:ea typeface="PSLFreestyleSP"/>
                <a:cs typeface="TH SarabunIT๙" panose="020B0500040200020003" pitchFamily="34" charset="-34"/>
              </a:rPr>
              <a:t>)</a:t>
            </a:r>
            <a:endParaRPr lang="en-US" sz="3600" b="1" spc="0" dirty="0">
              <a:solidFill>
                <a:srgbClr val="FFFF00"/>
              </a:solidFill>
              <a:latin typeface="TH SarabunIT๙" panose="020B0500040200020003" pitchFamily="34" charset="-34"/>
              <a:ea typeface="Calibri"/>
              <a:cs typeface="TH SarabunIT๙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484784"/>
            <a:ext cx="8208912" cy="4870776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th-TH" sz="2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1. โรงเรียนสมัครเข้ารับการยกระดับเป็นโรงเรียนคุณธรรม สพฐ. ระดับ 2 ดาว</a:t>
            </a:r>
          </a:p>
          <a:p>
            <a:pPr marL="68580" indent="0">
              <a:buNone/>
            </a:pPr>
            <a:r>
              <a:rPr lang="th-TH" sz="2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2. โรงเรียนรายงานผลการจัดกิจกรรมการพัฒนาโรงเรียนคุณธรรม สพฐ. </a:t>
            </a:r>
            <a:r>
              <a:rPr lang="th-TH" sz="28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(เอกสาร</a:t>
            </a:r>
          </a:p>
          <a:p>
            <a:pPr marL="68580" indent="0">
              <a:buNone/>
            </a:pPr>
            <a:r>
              <a:rPr lang="th-TH" sz="2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28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  ประกอบ)</a:t>
            </a:r>
            <a:endParaRPr lang="th-TH" sz="28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68580" indent="0">
              <a:buNone/>
            </a:pPr>
            <a:r>
              <a:rPr lang="th-TH" sz="2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3. </a:t>
            </a:r>
            <a:r>
              <a:rPr lang="th-TH" sz="2800" b="1" i="1" dirty="0">
                <a:solidFill>
                  <a:srgbClr val="00B0F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โรงเรียนดำเนินการยกระดับโดยจัดกิจกรรมในระดับ 1 ดาว ครบทุกข้อ</a:t>
            </a:r>
          </a:p>
          <a:p>
            <a:pPr marL="68580" indent="0">
              <a:buNone/>
            </a:pPr>
            <a:r>
              <a:rPr lang="th-TH" sz="2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4. </a:t>
            </a:r>
            <a:r>
              <a:rPr lang="th-TH" sz="2800" b="1" i="1" dirty="0">
                <a:solidFill>
                  <a:srgbClr val="00B0F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โรงเรียนมี</a:t>
            </a:r>
            <a:r>
              <a:rPr lang="th-TH" sz="2800" b="1" i="1" dirty="0" smtClean="0">
                <a:solidFill>
                  <a:srgbClr val="00B0F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นวัตกรรมสร้างสรรค์</a:t>
            </a:r>
            <a:r>
              <a:rPr lang="th-TH" sz="2800" b="1" i="1" dirty="0">
                <a:solidFill>
                  <a:srgbClr val="00B0F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คนดี</a:t>
            </a:r>
          </a:p>
          <a:p>
            <a:pPr marL="68580" indent="0">
              <a:buNone/>
            </a:pPr>
            <a:r>
              <a:rPr lang="th-TH" sz="2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5. </a:t>
            </a:r>
            <a:r>
              <a:rPr lang="th-TH" sz="2800" b="1" i="1" dirty="0">
                <a:solidFill>
                  <a:srgbClr val="00B0F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โรงเรียนจัดทำโครงงานพัฒนาจริยคุณ</a:t>
            </a:r>
          </a:p>
          <a:p>
            <a:pPr marL="68580" indent="0">
              <a:buNone/>
            </a:pPr>
            <a:r>
              <a:rPr lang="th-TH" sz="2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6. </a:t>
            </a:r>
            <a:r>
              <a:rPr lang="th-TH" sz="2800" b="1" i="1" dirty="0">
                <a:solidFill>
                  <a:srgbClr val="00B0F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ครูมีการสร้างเครือข่ายในโรงเรียน</a:t>
            </a:r>
          </a:p>
          <a:p>
            <a:pPr marL="68580" indent="0">
              <a:buNone/>
            </a:pPr>
            <a:r>
              <a:rPr lang="th-TH" sz="2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7. ครูมีแผนการจัดการเรียนรู้เสริมสร้างคุณธรรมอัตลักษณ์หรือตามกรอบ</a:t>
            </a:r>
            <a:r>
              <a:rPr lang="th-TH" sz="28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แนวคิด</a:t>
            </a:r>
          </a:p>
          <a:p>
            <a:pPr marL="68580" indent="0">
              <a:buNone/>
            </a:pPr>
            <a:r>
              <a:rPr lang="th-TH" sz="2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28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   โรงเรียน</a:t>
            </a:r>
            <a:r>
              <a:rPr lang="th-TH" sz="28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คุณธรรม สพฐ. โดยผ่านโครงงานคุณธรรมและกิจกรรมอื่น </a:t>
            </a:r>
            <a:r>
              <a:rPr lang="th-TH" sz="28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ๆ</a:t>
            </a:r>
            <a:endParaRPr lang="th-TH" sz="28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21984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772400" cy="1296144"/>
          </a:xfrm>
        </p:spPr>
        <p:txBody>
          <a:bodyPr/>
          <a:lstStyle/>
          <a:p>
            <a:pPr algn="ctr"/>
            <a:r>
              <a:rPr lang="th-TH" b="1" spc="0" dirty="0"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การตรวจสอบคุณภาพ </a:t>
            </a:r>
            <a:r>
              <a:rPr lang="th-TH" b="1" spc="0" dirty="0">
                <a:solidFill>
                  <a:schemeClr val="tx1"/>
                </a:solidFill>
                <a:latin typeface="TH SarabunIT๙" panose="020B0500040200020003" pitchFamily="34" charset="-34"/>
                <a:ea typeface="PSLFreestyleSP"/>
                <a:cs typeface="TH SarabunIT๙" panose="020B0500040200020003" pitchFamily="34" charset="-34"/>
              </a:rPr>
              <a:t>ระดับ</a:t>
            </a:r>
            <a:r>
              <a:rPr lang="en-US" b="1" spc="0" dirty="0">
                <a:solidFill>
                  <a:schemeClr val="tx1"/>
                </a:solidFill>
                <a:latin typeface="TH SarabunIT๙" panose="020B0500040200020003" pitchFamily="34" charset="-34"/>
                <a:ea typeface="PSLFreestyleSP"/>
                <a:cs typeface="TH SarabunIT๙" panose="020B0500040200020003" pitchFamily="34" charset="-34"/>
              </a:rPr>
              <a:t> 2 </a:t>
            </a:r>
            <a:r>
              <a:rPr lang="th-TH" b="1" spc="0" dirty="0">
                <a:solidFill>
                  <a:schemeClr val="tx1"/>
                </a:solidFill>
                <a:latin typeface="TH SarabunIT๙" panose="020B0500040200020003" pitchFamily="34" charset="-34"/>
                <a:ea typeface="PSLFreestyleSP"/>
                <a:cs typeface="TH SarabunIT๙" panose="020B0500040200020003" pitchFamily="34" charset="-34"/>
              </a:rPr>
              <a:t>ดาว</a:t>
            </a:r>
            <a:r>
              <a:rPr lang="en-US" b="1" spc="0" dirty="0">
                <a:solidFill>
                  <a:schemeClr val="tx1"/>
                </a:solidFill>
                <a:latin typeface="TH SarabunIT๙" panose="020B0500040200020003" pitchFamily="34" charset="-34"/>
                <a:ea typeface="PSLFreestyleSP"/>
                <a:cs typeface="TH SarabunIT๙" panose="020B0500040200020003" pitchFamily="34" charset="-34"/>
              </a:rPr>
              <a:t> </a:t>
            </a:r>
            <a:r>
              <a:rPr lang="en-US" b="1" spc="0" dirty="0">
                <a:solidFill>
                  <a:srgbClr val="FFFF00"/>
                </a:solidFill>
                <a:latin typeface="TH SarabunIT๙" panose="020B0500040200020003" pitchFamily="34" charset="-34"/>
                <a:ea typeface="PSLFreestyleSP"/>
                <a:cs typeface="TH SarabunIT๙" panose="020B0500040200020003" pitchFamily="34" charset="-34"/>
              </a:rPr>
              <a:t/>
            </a:r>
            <a:br>
              <a:rPr lang="en-US" b="1" spc="0" dirty="0">
                <a:solidFill>
                  <a:srgbClr val="FFFF00"/>
                </a:solidFill>
                <a:latin typeface="TH SarabunIT๙" panose="020B0500040200020003" pitchFamily="34" charset="-34"/>
                <a:ea typeface="PSLFreestyleSP"/>
                <a:cs typeface="TH SarabunIT๙" panose="020B0500040200020003" pitchFamily="34" charset="-34"/>
              </a:rPr>
            </a:br>
            <a:r>
              <a:rPr lang="en-US" sz="3600" b="1" spc="0" dirty="0">
                <a:solidFill>
                  <a:srgbClr val="FFFF00"/>
                </a:solidFill>
                <a:latin typeface="TH SarabunIT๙" panose="020B0500040200020003" pitchFamily="34" charset="-34"/>
                <a:ea typeface="PSLFreestyleSP"/>
                <a:cs typeface="TH SarabunIT๙" panose="020B0500040200020003" pitchFamily="34" charset="-34"/>
              </a:rPr>
              <a:t>(</a:t>
            </a:r>
            <a:r>
              <a:rPr lang="th-TH" sz="3600" b="1" spc="0" dirty="0">
                <a:solidFill>
                  <a:srgbClr val="FFFF00"/>
                </a:solidFill>
                <a:latin typeface="TH SarabunIT๙" panose="020B0500040200020003" pitchFamily="34" charset="-34"/>
                <a:ea typeface="PSLFreestyleSP"/>
                <a:cs typeface="TH SarabunIT๙" panose="020B0500040200020003" pitchFamily="34" charset="-34"/>
              </a:rPr>
              <a:t>สำนักงานเขตพื้นที่การศึกษาเป็นผู้ตรวจสอบ</a:t>
            </a:r>
            <a:r>
              <a:rPr lang="en-US" sz="3600" b="1" spc="0" dirty="0">
                <a:solidFill>
                  <a:srgbClr val="FFFF00"/>
                </a:solidFill>
                <a:latin typeface="TH SarabunIT๙" panose="020B0500040200020003" pitchFamily="34" charset="-34"/>
                <a:ea typeface="PSLFreestyleSP"/>
                <a:cs typeface="TH SarabunIT๙" panose="020B0500040200020003" pitchFamily="34" charset="-34"/>
              </a:rPr>
              <a:t>)</a:t>
            </a:r>
            <a:endParaRPr lang="th-TH" dirty="0">
              <a:solidFill>
                <a:srgbClr val="FFFF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552" y="1484784"/>
            <a:ext cx="8424936" cy="5184576"/>
          </a:xfrm>
        </p:spPr>
        <p:txBody>
          <a:bodyPr>
            <a:normAutofit fontScale="85000" lnSpcReduction="20000"/>
          </a:bodyPr>
          <a:lstStyle/>
          <a:p>
            <a:pPr marL="68580" lvl="0" indent="0">
              <a:buClr>
                <a:srgbClr val="ECE9C6"/>
              </a:buClr>
              <a:buNone/>
            </a:pP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8. ผู้บริหาร ครู บุคลากร และนักเรียน ปฏิบัติตามคุณธรรมอัตลักษณ์ของโรงเรียน</a:t>
            </a:r>
            <a:r>
              <a:rPr lang="th-TH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หรือ</a:t>
            </a:r>
          </a:p>
          <a:p>
            <a:pPr marL="68580" lvl="0" indent="0">
              <a:buClr>
                <a:srgbClr val="ECE9C6"/>
              </a:buClr>
              <a:buNone/>
            </a:pP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  กรอบ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แนวคิดโรงเรียนคุณธรรม สพฐ.</a:t>
            </a:r>
          </a:p>
          <a:p>
            <a:pPr marL="68580" lvl="0" indent="0">
              <a:buClr>
                <a:srgbClr val="ECE9C6"/>
              </a:buClr>
              <a:buNone/>
            </a:pP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9. นักเรียนจัดตั้ง</a:t>
            </a:r>
            <a:r>
              <a:rPr lang="th-TH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กลุ่ม 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/ชุมนุม/ชมรมตามความสนใจ ปฏิบัติกิจกรรมด้านคุณธรรม</a:t>
            </a:r>
          </a:p>
          <a:p>
            <a:pPr marL="68580" lvl="0" indent="0">
              <a:buClr>
                <a:srgbClr val="ECE9C6"/>
              </a:buClr>
              <a:buNone/>
            </a:pP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10. นักเรียนสามารถนำเสนอ แลกเปลี่ยนเรียนรู้ และสรุปองค์ความรู้จาก</a:t>
            </a:r>
            <a:r>
              <a:rPr lang="th-TH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โครงงาน</a:t>
            </a:r>
          </a:p>
          <a:p>
            <a:pPr marL="68580" lvl="0" indent="0">
              <a:buClr>
                <a:srgbClr val="ECE9C6"/>
              </a:buClr>
              <a:buNone/>
            </a:pP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    คุณธรรม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ขยายผลภายในโรงเรียน</a:t>
            </a:r>
          </a:p>
          <a:p>
            <a:pPr marL="68580" lvl="0" indent="0">
              <a:buClr>
                <a:srgbClr val="ECE9C6"/>
              </a:buClr>
              <a:buNone/>
            </a:pP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11. โรงเรียนมีการประเมินและสรุปผลการดำเนินงานตามโครงการด้านคุณธรรม</a:t>
            </a:r>
            <a:r>
              <a:rPr lang="th-TH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/</a:t>
            </a:r>
          </a:p>
          <a:p>
            <a:pPr marL="68580" lvl="0" indent="0">
              <a:buClr>
                <a:srgbClr val="ECE9C6"/>
              </a:buClr>
              <a:buNone/>
            </a:pP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    กิจกรรม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ด้านคุณธรรม</a:t>
            </a:r>
          </a:p>
          <a:p>
            <a:pPr marL="68580" lvl="0" indent="0">
              <a:buClr>
                <a:srgbClr val="ECE9C6"/>
              </a:buClr>
              <a:buNone/>
            </a:pP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12. </a:t>
            </a:r>
            <a:r>
              <a:rPr lang="th-TH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นักเรียนมีพฤติกรรมที่พึงประสงค์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ตามคุณธรรมอัตลักษณ์หรือตามกรอบ</a:t>
            </a:r>
            <a:r>
              <a:rPr lang="th-TH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แนวคิด</a:t>
            </a:r>
          </a:p>
          <a:p>
            <a:pPr marL="68580" lvl="0" indent="0">
              <a:buClr>
                <a:srgbClr val="ECE9C6"/>
              </a:buClr>
              <a:buNone/>
            </a:pP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    โรงเรียน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คุณธรรม สพฐ. </a:t>
            </a:r>
            <a:r>
              <a:rPr lang="th-TH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ไม่น้อยกว่าร้อยละ 70 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ของนักเรียนทั้งหมด (ของปี</a:t>
            </a:r>
            <a:r>
              <a:rPr lang="th-TH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ที่</a:t>
            </a:r>
          </a:p>
          <a:p>
            <a:pPr marL="68580" lvl="0" indent="0">
              <a:buClr>
                <a:srgbClr val="ECE9C6"/>
              </a:buClr>
              <a:buNone/>
            </a:pP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    ขอรับ</a:t>
            </a:r>
            <a:r>
              <a:rPr lang="th-TH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การตรวจสอบ)</a:t>
            </a:r>
          </a:p>
          <a:p>
            <a:pPr marL="68580" lvl="0" indent="0">
              <a:buClr>
                <a:srgbClr val="ECE9C6"/>
              </a:buClr>
              <a:buNone/>
            </a:pPr>
            <a:endParaRPr lang="th-TH" sz="900" b="1" dirty="0">
              <a:solidFill>
                <a:prstClr val="white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68580" lvl="0" indent="0">
              <a:buClr>
                <a:srgbClr val="ECE9C6"/>
              </a:buClr>
              <a:buNone/>
            </a:pPr>
            <a:r>
              <a:rPr lang="th-TH" b="1" dirty="0">
                <a:solidFill>
                  <a:srgbClr val="FFFF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หมายเหตุ </a:t>
            </a:r>
            <a:r>
              <a:rPr lang="th-TH" b="1" dirty="0">
                <a:solidFill>
                  <a:prstClr val="white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โรงเรียนที่ได้รับการตรวจสอบยกระดับคุณภาพ 2 ดาว สามารถขอรับการตรวจสอบในระดับ 3 ดาว หรือข้ามไปขอรับการตรวจสอบในระดับ 4 ดาวได้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40300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1560" y="449288"/>
            <a:ext cx="8352928" cy="6004048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th-TH" sz="4400" b="1" dirty="0">
                <a:solidFill>
                  <a:srgbClr val="FFFF00"/>
                </a:solidFill>
                <a:latin typeface="TH SarabunIT๙"/>
                <a:ea typeface="Calibri"/>
                <a:cs typeface="TH SarabunPSK"/>
              </a:rPr>
              <a:t>ผู้รับผิดชอบการจัดประชุม</a:t>
            </a:r>
            <a:r>
              <a:rPr lang="th-TH" sz="4400" b="1" dirty="0" smtClean="0">
                <a:solidFill>
                  <a:srgbClr val="FFFF00"/>
                </a:solidFill>
                <a:latin typeface="TH SarabunIT๙"/>
                <a:ea typeface="Calibri"/>
                <a:cs typeface="TH SarabunPSK"/>
              </a:rPr>
              <a:t>ปฏิบัติการ</a:t>
            </a:r>
            <a:r>
              <a:rPr lang="en-US" dirty="0">
                <a:latin typeface="TH SarabunIT๙"/>
                <a:ea typeface="Calibri"/>
                <a:cs typeface="Angsana New"/>
              </a:rPr>
              <a:t/>
            </a:r>
            <a:br>
              <a:rPr lang="en-US" dirty="0">
                <a:latin typeface="TH SarabunIT๙"/>
                <a:ea typeface="Calibri"/>
                <a:cs typeface="Angsana New"/>
              </a:rPr>
            </a:b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     </a:t>
            </a:r>
            <a:r>
              <a:rPr lang="en-US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1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) นายสนาน  สุวรรณละออง  ศึกษานิเทศก์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/>
            </a:r>
            <a:b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</a:b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     </a:t>
            </a:r>
            <a:r>
              <a:rPr lang="en-US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2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) นายอัมพล  เอียดนุช  ศึกษานิเทศก์ </a:t>
            </a:r>
            <a:r>
              <a:rPr lang="th-TH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/>
            </a:r>
            <a:br>
              <a:rPr lang="th-TH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</a:br>
            <a:r>
              <a:rPr lang="th-TH" sz="4400" b="1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คณะทำงานและวิทยากรการประชุม</a:t>
            </a:r>
            <a:r>
              <a:rPr lang="th-TH" sz="4400" b="1" dirty="0" smtClean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ปฏิบัติการ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/>
            </a:r>
            <a:b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</a:b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    </a:t>
            </a:r>
            <a:r>
              <a:rPr lang="en-US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1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) ผู้บริหารโรงเรียนเครือข่ายในโครงการ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4 </a:t>
            </a:r>
            <a:r>
              <a:rPr lang="th-TH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คน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/>
            </a:r>
            <a:b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</a:b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      </a:t>
            </a:r>
            <a:r>
              <a:rPr lang="th-TH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 (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1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) นางอนิตา  ปีมะสาร  </a:t>
            </a:r>
            <a:r>
              <a:rPr lang="th-TH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ผอ.ร.ร. บ้าน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ตันหยงกาโบยฯ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/>
            </a:r>
            <a:b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</a:b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</a:t>
            </a:r>
            <a:r>
              <a:rPr lang="th-TH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       (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2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) นายประดิษฐ์  คชสวัสดิ์ </a:t>
            </a:r>
            <a:r>
              <a:rPr lang="th-TH" b="1" dirty="0">
                <a:solidFill>
                  <a:prstClr val="white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ผอ.ร.ร. </a:t>
            </a:r>
            <a:r>
              <a:rPr lang="th-TH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บ้าน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ทุ่งมะปรัง 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/>
            </a:r>
            <a:b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</a:br>
            <a:r>
              <a:rPr lang="th-TH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        (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3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) นายจักรี  วัฒนะ </a:t>
            </a:r>
            <a:r>
              <a:rPr lang="th-TH" b="1" dirty="0">
                <a:solidFill>
                  <a:prstClr val="white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ผอ.ร.ร. </a:t>
            </a:r>
            <a:r>
              <a:rPr lang="th-TH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โรงเรียน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บ้านกาลูบี 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/>
            </a:r>
            <a:b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</a:b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</a:t>
            </a:r>
            <a:r>
              <a:rPr lang="th-TH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       (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4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) นายสมศักดิ์  รักสัตย์ </a:t>
            </a:r>
            <a:r>
              <a:rPr lang="th-TH" b="1" dirty="0">
                <a:solidFill>
                  <a:prstClr val="white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ผอ.ร.ร. </a:t>
            </a:r>
            <a:r>
              <a:rPr lang="th-TH" b="1" dirty="0" smtClean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โรงเรียน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บ้านควนล่อน</a:t>
            </a:r>
            <a:r>
              <a:rPr lang="en-US" dirty="0">
                <a:latin typeface="TH SarabunIT๙"/>
                <a:ea typeface="Calibri"/>
                <a:cs typeface="Angsana New"/>
              </a:rPr>
              <a:t/>
            </a:r>
            <a:br>
              <a:rPr lang="en-US" dirty="0">
                <a:latin typeface="TH SarabunIT๙"/>
                <a:ea typeface="Calibri"/>
                <a:cs typeface="Angsana New"/>
              </a:rPr>
            </a:br>
            <a:endParaRPr lang="en-US" b="1" dirty="0">
              <a:solidFill>
                <a:schemeClr val="tx1"/>
              </a:solidFill>
              <a:effectLst/>
              <a:latin typeface="TH SarabunPSK" panose="020B0500040200020003" pitchFamily="34" charset="-34"/>
              <a:ea typeface="Calibri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0256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914400"/>
          </a:xfrm>
        </p:spPr>
        <p:txBody>
          <a:bodyPr/>
          <a:lstStyle/>
          <a:p>
            <a:r>
              <a:rPr lang="th-TH" sz="4400" b="1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คณะทำงานและวิทยากรการประชุม</a:t>
            </a:r>
            <a:r>
              <a:rPr lang="th-TH" sz="4400" b="1" dirty="0" smtClean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ปฏิบัติการ (ต่อ)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980728"/>
            <a:ext cx="8496944" cy="5760640"/>
          </a:xfrm>
        </p:spPr>
        <p:txBody>
          <a:bodyPr>
            <a:noAutofit/>
          </a:bodyPr>
          <a:lstStyle/>
          <a:p>
            <a:pPr marL="68580" indent="0">
              <a:spcAft>
                <a:spcPts val="0"/>
              </a:spcAft>
              <a:buNone/>
            </a:pPr>
            <a:r>
              <a:rPr lang="en-US" sz="3600" b="1" dirty="0" smtClean="0"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2</a:t>
            </a:r>
            <a:r>
              <a:rPr lang="th-TH" sz="3600" b="1" dirty="0"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) ครูโรงเรียนเครือข่ายในโครงการ</a:t>
            </a:r>
            <a:r>
              <a:rPr lang="en-US" sz="3600" b="1" dirty="0"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8 </a:t>
            </a:r>
            <a:r>
              <a:rPr lang="th-TH" sz="3600" b="1" dirty="0"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คน ประกอบด้วย</a:t>
            </a:r>
            <a:endParaRPr lang="en-US" sz="3600" b="1" dirty="0">
              <a:latin typeface="TH SarabunPSK" panose="020B0500040200020003" pitchFamily="34" charset="-34"/>
              <a:ea typeface="Calibri"/>
              <a:cs typeface="TH SarabunPSK" panose="020B0500040200020003" pitchFamily="34" charset="-34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th-TH" sz="3600" b="1" dirty="0" smtClean="0"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     (</a:t>
            </a:r>
            <a:r>
              <a:rPr lang="en-US" sz="3600" b="1" dirty="0"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1</a:t>
            </a:r>
            <a:r>
              <a:rPr lang="th-TH" sz="3600" b="1" dirty="0"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) นายราปัน  ดำพิลา  ครู โรงเรียนบ้านตันหยงโป</a:t>
            </a:r>
            <a:endParaRPr lang="en-US" sz="3600" b="1" dirty="0">
              <a:latin typeface="TH SarabunPSK" panose="020B0500040200020003" pitchFamily="34" charset="-34"/>
              <a:ea typeface="Calibri"/>
              <a:cs typeface="TH SarabunPSK" panose="020B0500040200020003" pitchFamily="34" charset="-34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th-TH" sz="3600" b="1" dirty="0" smtClean="0"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     (</a:t>
            </a:r>
            <a:r>
              <a:rPr lang="en-US" sz="3600" b="1" dirty="0"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2</a:t>
            </a:r>
            <a:r>
              <a:rPr lang="th-TH" sz="3600" b="1" dirty="0"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) นางยูรีย๊ะ  บิสนุม  ครู โรงเรียนบ้านตะโล๊ะใส</a:t>
            </a:r>
            <a:endParaRPr lang="en-US" sz="3600" b="1" dirty="0">
              <a:latin typeface="TH SarabunPSK" panose="020B0500040200020003" pitchFamily="34" charset="-34"/>
              <a:ea typeface="Calibri"/>
              <a:cs typeface="TH SarabunPSK" panose="020B0500040200020003" pitchFamily="34" charset="-34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th-TH" sz="3600" b="1" dirty="0" smtClean="0"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     (</a:t>
            </a:r>
            <a:r>
              <a:rPr lang="en-US" sz="3600" b="1" dirty="0"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3</a:t>
            </a:r>
            <a:r>
              <a:rPr lang="th-TH" sz="3600" b="1" dirty="0"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) นายราเชต  มูเก็ม  ครู โรงเรียนบ้านทุ่งมะปรัง</a:t>
            </a:r>
            <a:endParaRPr lang="en-US" sz="3600" b="1" dirty="0">
              <a:latin typeface="TH SarabunPSK" panose="020B0500040200020003" pitchFamily="34" charset="-34"/>
              <a:ea typeface="Calibri"/>
              <a:cs typeface="TH SarabunPSK" panose="020B0500040200020003" pitchFamily="34" charset="-34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th-TH" sz="3600" b="1" dirty="0" smtClean="0"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     (</a:t>
            </a:r>
            <a:r>
              <a:rPr lang="en-US" sz="3600" b="1" dirty="0"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4</a:t>
            </a:r>
            <a:r>
              <a:rPr lang="th-TH" sz="3600" b="1" dirty="0"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) นายศักรี  สัญญา  ครู โรงเรียนบ้านตันหยงกาโบยฯ</a:t>
            </a:r>
            <a:endParaRPr lang="en-US" sz="3600" b="1" dirty="0">
              <a:latin typeface="TH SarabunPSK" panose="020B0500040200020003" pitchFamily="34" charset="-34"/>
              <a:ea typeface="Calibri"/>
              <a:cs typeface="TH SarabunPSK" panose="020B0500040200020003" pitchFamily="34" charset="-34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th-TH" sz="3600" b="1" dirty="0" smtClean="0"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     (</a:t>
            </a:r>
            <a:r>
              <a:rPr lang="en-US" sz="3600" b="1" dirty="0"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5</a:t>
            </a:r>
            <a:r>
              <a:rPr lang="th-TH" sz="3600" b="1" dirty="0"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) นายกิตติศักดิ์  อาหลี  ครู โรงเรียนบ้านวังพระเคียน</a:t>
            </a:r>
            <a:endParaRPr lang="en-US" sz="3600" b="1" dirty="0">
              <a:latin typeface="TH SarabunPSK" panose="020B0500040200020003" pitchFamily="34" charset="-34"/>
              <a:ea typeface="Calibri"/>
              <a:cs typeface="TH SarabunPSK" panose="020B0500040200020003" pitchFamily="34" charset="-34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th-TH" sz="3600" b="1" dirty="0" smtClean="0"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     (</a:t>
            </a:r>
            <a:r>
              <a:rPr lang="en-US" sz="3600" b="1" dirty="0"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6</a:t>
            </a:r>
            <a:r>
              <a:rPr lang="th-TH" sz="3600" b="1" dirty="0"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) นายวันชัย  แซะหมูด  ครู โรงเรียนบ้านวังตง</a:t>
            </a:r>
            <a:endParaRPr lang="en-US" sz="3600" b="1" dirty="0">
              <a:latin typeface="TH SarabunPSK" panose="020B0500040200020003" pitchFamily="34" charset="-34"/>
              <a:ea typeface="Calibri"/>
              <a:cs typeface="TH SarabunPSK" panose="020B0500040200020003" pitchFamily="34" charset="-34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th-TH" sz="3600" b="1" dirty="0" smtClean="0"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     (</a:t>
            </a:r>
            <a:r>
              <a:rPr lang="en-US" sz="3600" b="1" dirty="0"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7</a:t>
            </a:r>
            <a:r>
              <a:rPr lang="th-TH" sz="3600" b="1" dirty="0"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) นางวิภา  อุไสนี  ครู โรงเรียนบ้านเกาะสาหร่ายฯ</a:t>
            </a:r>
            <a:endParaRPr lang="en-US" sz="3600" b="1" dirty="0">
              <a:latin typeface="TH SarabunPSK" panose="020B0500040200020003" pitchFamily="34" charset="-34"/>
              <a:ea typeface="Calibri"/>
              <a:cs typeface="TH SarabunPSK" panose="020B0500040200020003" pitchFamily="34" charset="-34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th-TH" sz="3600" b="1" dirty="0" smtClean="0"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     (</a:t>
            </a:r>
            <a:r>
              <a:rPr lang="en-US" sz="3600" b="1" dirty="0"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8</a:t>
            </a:r>
            <a:r>
              <a:rPr lang="th-TH" sz="3600" b="1" dirty="0"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) นางสาวคอดียะ  ใบหมาดปันจอ  ครู โรงเรียนบ้านทางยาง</a:t>
            </a:r>
            <a:endParaRPr lang="en-US" sz="3600" b="1" dirty="0">
              <a:effectLst/>
              <a:latin typeface="TH SarabunPSK" panose="020B0500040200020003" pitchFamily="34" charset="-34"/>
              <a:ea typeface="Calibri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97129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772400" cy="2124848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12 </a:t>
            </a:r>
            <a:r>
              <a:rPr lang="th-TH" sz="48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ความ</a:t>
            </a:r>
            <a:r>
              <a:rPr lang="th-TH" sz="4800" b="1" dirty="0" smtClean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คาดหวัง </a:t>
            </a:r>
            <a:br>
              <a:rPr lang="th-TH" sz="4800" b="1" dirty="0" smtClean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</a:br>
            <a:r>
              <a:rPr lang="th-TH" sz="4800" b="1" dirty="0" smtClean="0">
                <a:solidFill>
                  <a:srgbClr val="FFFF00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หน่วยขับเคลื่อนโรงเรียนคุณธรรม</a:t>
            </a:r>
            <a:r>
              <a:rPr lang="th-TH" sz="4800" b="1" dirty="0" smtClean="0">
                <a:solidFill>
                  <a:srgbClr val="FF0000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(ต้นแบบ) </a:t>
            </a:r>
            <a:r>
              <a:rPr lang="en-US" sz="4800" b="1" dirty="0" smtClean="0">
                <a:solidFill>
                  <a:srgbClr val="FFFF00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 </a:t>
            </a:r>
            <a:r>
              <a:rPr lang="th-TH" sz="4800" b="1" dirty="0">
                <a:solidFill>
                  <a:srgbClr val="FFFF00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/>
            </a:r>
            <a:br>
              <a:rPr lang="th-TH" sz="4800" b="1" dirty="0">
                <a:solidFill>
                  <a:srgbClr val="FFFF00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</a:br>
            <a:r>
              <a:rPr lang="th-TH" sz="4400" b="1" dirty="0">
                <a:solidFill>
                  <a:srgbClr val="FFFF00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ระดับเขตพื้นที่การศึกษาประถมศึกษา </a:t>
            </a:r>
            <a:endParaRPr lang="th-TH" sz="4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2420888"/>
            <a:ext cx="8568952" cy="4437112"/>
          </a:xfrm>
        </p:spPr>
        <p:txBody>
          <a:bodyPr>
            <a:normAutofit fontScale="92500" lnSpcReduction="20000"/>
          </a:bodyPr>
          <a:lstStyle/>
          <a:p>
            <a:pPr marL="68580" lvl="0" indent="0">
              <a:buClr>
                <a:srgbClr val="ECE9C6"/>
              </a:buClr>
              <a:buNone/>
            </a:pPr>
            <a:r>
              <a:rPr lang="th-TH" sz="4000" b="1" dirty="0" smtClean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   </a:t>
            </a:r>
            <a:r>
              <a:rPr lang="th-TH" sz="43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(</a:t>
            </a:r>
            <a:r>
              <a:rPr lang="en-US" sz="43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1</a:t>
            </a:r>
            <a:r>
              <a:rPr lang="th-TH" sz="43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) มีกระบวนการพัฒนาโรงเรียนคุณธรรมและ</a:t>
            </a:r>
            <a:r>
              <a:rPr lang="th-TH" sz="4300" b="1" dirty="0" smtClean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ปัจจัย</a:t>
            </a:r>
          </a:p>
          <a:p>
            <a:pPr marL="68580" lvl="0" indent="0">
              <a:buClr>
                <a:srgbClr val="ECE9C6"/>
              </a:buClr>
              <a:buNone/>
            </a:pPr>
            <a:r>
              <a:rPr lang="th-TH" sz="43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 </a:t>
            </a:r>
            <a:r>
              <a:rPr lang="th-TH" sz="4300" b="1" dirty="0" smtClean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       สู่</a:t>
            </a:r>
            <a:r>
              <a:rPr lang="th-TH" sz="43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ความสำเร็จ</a:t>
            </a:r>
            <a:endParaRPr lang="en-US" sz="4300" b="1" dirty="0">
              <a:solidFill>
                <a:prstClr val="white"/>
              </a:solidFill>
              <a:latin typeface="TH Sarabun New" panose="020B0500040200020003" pitchFamily="34" charset="-34"/>
              <a:ea typeface="Calibri"/>
              <a:cs typeface="TH Sarabun New" panose="020B0500040200020003" pitchFamily="34" charset="-34"/>
            </a:endParaRPr>
          </a:p>
          <a:p>
            <a:pPr marL="68580" lvl="0" indent="0">
              <a:buClr>
                <a:srgbClr val="ECE9C6"/>
              </a:buClr>
              <a:buNone/>
            </a:pPr>
            <a:r>
              <a:rPr lang="th-TH" sz="43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   (</a:t>
            </a:r>
            <a:r>
              <a:rPr lang="en-US" sz="43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2</a:t>
            </a:r>
            <a:r>
              <a:rPr lang="th-TH" sz="43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) มีความเข้าใจเรื่องคุณธรรมและจริยธรรม</a:t>
            </a:r>
            <a:endParaRPr lang="en-US" sz="4300" b="1" dirty="0">
              <a:solidFill>
                <a:prstClr val="white"/>
              </a:solidFill>
              <a:latin typeface="TH Sarabun New" panose="020B0500040200020003" pitchFamily="34" charset="-34"/>
              <a:ea typeface="Calibri"/>
              <a:cs typeface="TH Sarabun New" panose="020B0500040200020003" pitchFamily="34" charset="-34"/>
            </a:endParaRPr>
          </a:p>
          <a:p>
            <a:pPr marL="68580" lvl="0" indent="0">
              <a:buClr>
                <a:srgbClr val="ECE9C6"/>
              </a:buClr>
              <a:buNone/>
            </a:pPr>
            <a:r>
              <a:rPr lang="th-TH" sz="43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   (</a:t>
            </a:r>
            <a:r>
              <a:rPr lang="en-US" sz="43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3</a:t>
            </a:r>
            <a:r>
              <a:rPr lang="th-TH" sz="43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) มีวิธีการค้นหาคุณธรรมอัตลักษณ์โรงเรียนคุณธรรม </a:t>
            </a:r>
            <a:endParaRPr lang="en-US" sz="4300" b="1" dirty="0">
              <a:solidFill>
                <a:prstClr val="white"/>
              </a:solidFill>
              <a:latin typeface="TH Sarabun New" panose="020B0500040200020003" pitchFamily="34" charset="-34"/>
              <a:ea typeface="Calibri"/>
              <a:cs typeface="TH Sarabun New" panose="020B0500040200020003" pitchFamily="34" charset="-34"/>
            </a:endParaRPr>
          </a:p>
          <a:p>
            <a:pPr marL="68580" lvl="0" indent="0">
              <a:buClr>
                <a:srgbClr val="ECE9C6"/>
              </a:buClr>
              <a:buNone/>
            </a:pPr>
            <a:r>
              <a:rPr lang="th-TH" sz="43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   (</a:t>
            </a:r>
            <a:r>
              <a:rPr lang="en-US" sz="43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4</a:t>
            </a:r>
            <a:r>
              <a:rPr lang="th-TH" sz="43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) จัดกิจกรรมการสร้างความดีด้วยโครงงานคุณธรรม</a:t>
            </a:r>
            <a:endParaRPr lang="en-US" sz="4300" b="1" dirty="0">
              <a:solidFill>
                <a:prstClr val="white"/>
              </a:solidFill>
              <a:latin typeface="TH Sarabun New" panose="020B0500040200020003" pitchFamily="34" charset="-34"/>
              <a:ea typeface="Calibri"/>
              <a:cs typeface="TH Sarabun New" panose="020B0500040200020003" pitchFamily="34" charset="-34"/>
            </a:endParaRPr>
          </a:p>
          <a:p>
            <a:pPr marL="68580" lvl="0" indent="0">
              <a:buClr>
                <a:srgbClr val="ECE9C6"/>
              </a:buClr>
              <a:buNone/>
            </a:pPr>
            <a:r>
              <a:rPr lang="th-TH" sz="43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   (</a:t>
            </a:r>
            <a:r>
              <a:rPr lang="en-US" sz="43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5</a:t>
            </a:r>
            <a:r>
              <a:rPr lang="th-TH" sz="43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) มีแนวทางขับเคลื่อนการพัฒนาโรงเรียนคุณธรรม </a:t>
            </a:r>
            <a:endParaRPr lang="en-US" sz="4300" b="1" dirty="0">
              <a:solidFill>
                <a:prstClr val="white"/>
              </a:solidFill>
              <a:latin typeface="TH Sarabun New" panose="020B0500040200020003" pitchFamily="34" charset="-34"/>
              <a:ea typeface="Calibri"/>
              <a:cs typeface="TH Sarabun New" panose="020B0500040200020003" pitchFamily="34" charset="-34"/>
            </a:endParaRPr>
          </a:p>
          <a:p>
            <a:pPr marL="68580" lvl="0" indent="0">
              <a:buClr>
                <a:srgbClr val="ECE9C6"/>
              </a:buClr>
              <a:buNone/>
            </a:pPr>
            <a:r>
              <a:rPr lang="en-US" sz="43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   </a:t>
            </a:r>
            <a:r>
              <a:rPr lang="th-TH" sz="43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(</a:t>
            </a:r>
            <a:r>
              <a:rPr lang="en-US" sz="43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6</a:t>
            </a:r>
            <a:r>
              <a:rPr lang="th-TH" sz="43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) จัดกิจกรรมพัฒนาผู้นำเยาวชนด้านคุณธรรมสู่สังคม </a:t>
            </a:r>
            <a:endParaRPr lang="th-TH" sz="43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40939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764704"/>
            <a:ext cx="8820472" cy="5976664"/>
          </a:xfrm>
        </p:spPr>
        <p:txBody>
          <a:bodyPr>
            <a:noAutofit/>
          </a:bodyPr>
          <a:lstStyle/>
          <a:p>
            <a:pPr marL="68580" lvl="0" indent="0">
              <a:buClr>
                <a:srgbClr val="ECE9C6"/>
              </a:buClr>
              <a:buNone/>
            </a:pPr>
            <a:r>
              <a:rPr lang="th-TH" sz="4000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 </a:t>
            </a:r>
            <a:r>
              <a:rPr lang="th-TH" sz="4000" dirty="0" smtClean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   </a:t>
            </a:r>
            <a:r>
              <a:rPr lang="th-TH" sz="4000" b="1" dirty="0" smtClean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(</a:t>
            </a:r>
            <a:r>
              <a:rPr lang="en-US" sz="40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7</a:t>
            </a:r>
            <a:r>
              <a:rPr lang="th-TH" sz="40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) จัดกิจกรรมโครงงานพัฒนาจริยคุณ </a:t>
            </a:r>
            <a:endParaRPr lang="en-US" sz="4000" b="1" dirty="0">
              <a:solidFill>
                <a:prstClr val="white"/>
              </a:solidFill>
              <a:latin typeface="TH Sarabun New" panose="020B0500040200020003" pitchFamily="34" charset="-34"/>
              <a:ea typeface="Calibri"/>
              <a:cs typeface="TH Sarabun New" panose="020B0500040200020003" pitchFamily="34" charset="-34"/>
            </a:endParaRPr>
          </a:p>
          <a:p>
            <a:pPr marL="68580" lvl="0" indent="0">
              <a:buClr>
                <a:srgbClr val="ECE9C6"/>
              </a:buClr>
              <a:buNone/>
            </a:pPr>
            <a:r>
              <a:rPr lang="th-TH" sz="40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    (</a:t>
            </a:r>
            <a:r>
              <a:rPr lang="en-US" sz="40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8</a:t>
            </a:r>
            <a:r>
              <a:rPr lang="th-TH" sz="40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) จัด</a:t>
            </a:r>
            <a:r>
              <a:rPr lang="th-TH" sz="4000" b="1" dirty="0" smtClean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กิจกรรมผลิตนวัตกรรมสื่อ</a:t>
            </a:r>
            <a:r>
              <a:rPr lang="th-TH" sz="40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สรรค์สร้างคนดี นำสู่</a:t>
            </a:r>
            <a:r>
              <a:rPr lang="th-TH" sz="4000" b="1" dirty="0" smtClean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การเรียน</a:t>
            </a:r>
            <a:r>
              <a:rPr lang="th-TH" sz="40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การสอน </a:t>
            </a:r>
            <a:endParaRPr lang="en-US" sz="4000" b="1" dirty="0">
              <a:solidFill>
                <a:prstClr val="white"/>
              </a:solidFill>
              <a:latin typeface="TH Sarabun New" panose="020B0500040200020003" pitchFamily="34" charset="-34"/>
              <a:ea typeface="Calibri"/>
              <a:cs typeface="TH Sarabun New" panose="020B0500040200020003" pitchFamily="34" charset="-34"/>
            </a:endParaRPr>
          </a:p>
          <a:p>
            <a:pPr marL="68580" lvl="0" indent="0">
              <a:buClr>
                <a:srgbClr val="ECE9C6"/>
              </a:buClr>
              <a:buNone/>
            </a:pPr>
            <a:r>
              <a:rPr lang="th-TH" sz="40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    (</a:t>
            </a:r>
            <a:r>
              <a:rPr lang="en-US" sz="40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9</a:t>
            </a:r>
            <a:r>
              <a:rPr lang="th-TH" sz="40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) จัดกิจกรรมพัฒนานวัตกรรมระบบการประเมิน </a:t>
            </a:r>
            <a:r>
              <a:rPr lang="en-US" sz="40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Online  </a:t>
            </a:r>
          </a:p>
          <a:p>
            <a:pPr marL="68580" lvl="0" indent="0">
              <a:buClr>
                <a:srgbClr val="ECE9C6"/>
              </a:buClr>
              <a:buNone/>
            </a:pPr>
            <a:r>
              <a:rPr lang="en-US" sz="40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    </a:t>
            </a:r>
            <a:r>
              <a:rPr lang="th-TH" sz="40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(</a:t>
            </a:r>
            <a:r>
              <a:rPr lang="en-US" sz="40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10</a:t>
            </a:r>
            <a:r>
              <a:rPr lang="th-TH" sz="40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)</a:t>
            </a:r>
            <a:r>
              <a:rPr lang="en-US" sz="40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 </a:t>
            </a:r>
            <a:r>
              <a:rPr lang="th-TH" sz="40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จัดกิจกรรมค่ายยุวชนคนคุณธรรม </a:t>
            </a:r>
            <a:endParaRPr lang="en-US" sz="4000" b="1" dirty="0">
              <a:solidFill>
                <a:prstClr val="white"/>
              </a:solidFill>
              <a:latin typeface="TH Sarabun New" panose="020B0500040200020003" pitchFamily="34" charset="-34"/>
              <a:ea typeface="Calibri"/>
              <a:cs typeface="TH Sarabun New" panose="020B0500040200020003" pitchFamily="34" charset="-34"/>
            </a:endParaRPr>
          </a:p>
          <a:p>
            <a:pPr marL="68580" lvl="0" indent="0">
              <a:buClr>
                <a:srgbClr val="ECE9C6"/>
              </a:buClr>
              <a:buNone/>
            </a:pPr>
            <a:r>
              <a:rPr lang="th-TH" sz="40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    (</a:t>
            </a:r>
            <a:r>
              <a:rPr lang="en-US" sz="40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11</a:t>
            </a:r>
            <a:r>
              <a:rPr lang="th-TH" sz="40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) จัดกิจกรรมคืนคุณธรรมสู่ห้องเรียน </a:t>
            </a:r>
            <a:endParaRPr lang="en-US" sz="4000" b="1" dirty="0">
              <a:solidFill>
                <a:prstClr val="white"/>
              </a:solidFill>
              <a:latin typeface="TH Sarabun New" panose="020B0500040200020003" pitchFamily="34" charset="-34"/>
              <a:ea typeface="Calibri"/>
              <a:cs typeface="TH Sarabun New" panose="020B0500040200020003" pitchFamily="34" charset="-34"/>
            </a:endParaRPr>
          </a:p>
          <a:p>
            <a:pPr marL="68580" lvl="0" indent="0">
              <a:buClr>
                <a:srgbClr val="ECE9C6"/>
              </a:buClr>
              <a:buNone/>
            </a:pPr>
            <a:r>
              <a:rPr lang="th-TH" sz="40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    (</a:t>
            </a:r>
            <a:r>
              <a:rPr lang="en-US" sz="40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12</a:t>
            </a:r>
            <a:r>
              <a:rPr lang="th-TH" sz="4000" b="1" dirty="0">
                <a:solidFill>
                  <a:prstClr val="white"/>
                </a:solidFill>
                <a:latin typeface="TH Sarabun New" panose="020B0500040200020003" pitchFamily="34" charset="-34"/>
                <a:ea typeface="Calibri"/>
                <a:cs typeface="TH Sarabun New" panose="020B0500040200020003" pitchFamily="34" charset="-34"/>
              </a:rPr>
              <a:t>) จัดกิจกรรมครอบครัวที่สาม (ครอบครัวคุณธรรม)</a:t>
            </a:r>
            <a:endParaRPr lang="th-TH" sz="40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407" y="6132513"/>
            <a:ext cx="1317625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009" y="6132512"/>
            <a:ext cx="1317625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375" y="6132513"/>
            <a:ext cx="1317625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6108980"/>
            <a:ext cx="1317624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153" y="6132513"/>
            <a:ext cx="1340597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187" y="6132513"/>
            <a:ext cx="1317625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108979"/>
            <a:ext cx="1152128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9469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344816" cy="1584176"/>
          </a:xfr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lvl="0" algn="ctr" fontAlgn="base">
              <a:spcAft>
                <a:spcPct val="0"/>
              </a:spcAft>
              <a:defRPr/>
            </a:pPr>
            <a:r>
              <a:rPr lang="en-US" sz="4800" b="1" spc="0" dirty="0" smtClean="0">
                <a:solidFill>
                  <a:srgbClr val="FFFF00"/>
                </a:solidFill>
                <a:latin typeface="TH SarabunIT๙" panose="020B0500040200020003" pitchFamily="34" charset="-34"/>
                <a:ea typeface="Tahoma" pitchFamily="34" charset="0"/>
                <a:cs typeface="TH SarabunIT๙" panose="020B0500040200020003" pitchFamily="34" charset="-34"/>
              </a:rPr>
              <a:t>5 </a:t>
            </a:r>
            <a:r>
              <a:rPr lang="th-TH" sz="4800" b="1" spc="0" dirty="0" smtClean="0">
                <a:solidFill>
                  <a:srgbClr val="FFFF00"/>
                </a:solidFill>
                <a:latin typeface="TH SarabunIT๙" panose="020B0500040200020003" pitchFamily="34" charset="-34"/>
                <a:ea typeface="Tahoma" pitchFamily="34" charset="0"/>
                <a:cs typeface="TH SarabunIT๙" panose="020B0500040200020003" pitchFamily="34" charset="-34"/>
              </a:rPr>
              <a:t>ขั้นตอน </a:t>
            </a:r>
            <a:br>
              <a:rPr lang="th-TH" sz="4800" b="1" spc="0" dirty="0" smtClean="0">
                <a:solidFill>
                  <a:srgbClr val="FFFF00"/>
                </a:solidFill>
                <a:latin typeface="TH SarabunIT๙" panose="020B0500040200020003" pitchFamily="34" charset="-34"/>
                <a:ea typeface="Tahoma" pitchFamily="34" charset="0"/>
                <a:cs typeface="TH SarabunIT๙" panose="020B0500040200020003" pitchFamily="34" charset="-34"/>
              </a:rPr>
            </a:br>
            <a:r>
              <a:rPr lang="th-TH" sz="4800" b="1" spc="0" dirty="0" smtClean="0">
                <a:solidFill>
                  <a:srgbClr val="FFFF00"/>
                </a:solidFill>
                <a:latin typeface="TH SarabunIT๙" panose="020B0500040200020003" pitchFamily="34" charset="-34"/>
                <a:ea typeface="Tahoma" pitchFamily="34" charset="0"/>
                <a:cs typeface="TH SarabunIT๙" panose="020B0500040200020003" pitchFamily="34" charset="-34"/>
              </a:rPr>
              <a:t>ใน</a:t>
            </a:r>
            <a:r>
              <a:rPr lang="th-TH" sz="4800" b="1" spc="0" dirty="0">
                <a:solidFill>
                  <a:srgbClr val="FFFF00"/>
                </a:solidFill>
                <a:latin typeface="TH SarabunIT๙" panose="020B0500040200020003" pitchFamily="34" charset="-34"/>
                <a:ea typeface="Tahoma" pitchFamily="34" charset="0"/>
                <a:cs typeface="TH SarabunIT๙" panose="020B0500040200020003" pitchFamily="34" charset="-34"/>
              </a:rPr>
              <a:t>การ</a:t>
            </a:r>
            <a:r>
              <a:rPr lang="th-TH" sz="4800" b="1" spc="0" dirty="0" smtClean="0">
                <a:solidFill>
                  <a:srgbClr val="FFFF00"/>
                </a:solidFill>
                <a:latin typeface="TH SarabunIT๙" panose="020B0500040200020003" pitchFamily="34" charset="-34"/>
                <a:ea typeface="Tahoma" pitchFamily="34" charset="0"/>
                <a:cs typeface="TH SarabunIT๙" panose="020B0500040200020003" pitchFamily="34" charset="-34"/>
              </a:rPr>
              <a:t>ขับเคลื่อนสู่</a:t>
            </a:r>
            <a:r>
              <a:rPr lang="th-TH" sz="4800" b="1" spc="0" dirty="0">
                <a:solidFill>
                  <a:srgbClr val="FFFF00"/>
                </a:solidFill>
                <a:latin typeface="TH SarabunIT๙" panose="020B0500040200020003" pitchFamily="34" charset="-34"/>
                <a:ea typeface="Tahoma" pitchFamily="34" charset="0"/>
                <a:cs typeface="TH SarabunIT๙" panose="020B0500040200020003" pitchFamily="34" charset="-34"/>
              </a:rPr>
              <a:t>โรงเรียน</a:t>
            </a:r>
            <a:r>
              <a:rPr lang="th-TH" sz="4800" b="1" spc="0" dirty="0" smtClean="0">
                <a:solidFill>
                  <a:srgbClr val="FFFF00"/>
                </a:solidFill>
                <a:latin typeface="TH SarabunIT๙" panose="020B0500040200020003" pitchFamily="34" charset="-34"/>
                <a:ea typeface="Tahoma" pitchFamily="34" charset="0"/>
                <a:cs typeface="TH SarabunIT๙" panose="020B0500040200020003" pitchFamily="34" charset="-34"/>
              </a:rPr>
              <a:t>คุณธรรม</a:t>
            </a:r>
            <a:endParaRPr lang="th-TH" sz="4800" b="1" spc="0" dirty="0">
              <a:solidFill>
                <a:srgbClr val="FFFF00"/>
              </a:solidFill>
              <a:latin typeface="TH SarabunIT๙" panose="020B0500040200020003" pitchFamily="34" charset="-34"/>
              <a:ea typeface="Tahoma" pitchFamily="34" charset="0"/>
              <a:cs typeface="TH SarabunIT๙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87624" y="2204864"/>
            <a:ext cx="7200800" cy="4176464"/>
          </a:xfr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altLang="en-US" sz="4400" b="1" dirty="0" smtClean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1</a:t>
            </a:r>
            <a:r>
              <a:rPr lang="th-TH" altLang="en-US" sz="4400" b="1" dirty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. ทำความเข้าใจร่วมกัน</a:t>
            </a: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th-TH" altLang="en-US" sz="4400" b="1" dirty="0" smtClean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2</a:t>
            </a:r>
            <a:r>
              <a:rPr lang="th-TH" altLang="en-US" sz="4400" b="1" dirty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. กำหนดคุณธรรมเป้าหมายของโรงเรียน</a:t>
            </a: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th-TH" altLang="en-US" sz="4400" b="1" dirty="0" smtClean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3</a:t>
            </a:r>
            <a:r>
              <a:rPr lang="th-TH" altLang="en-US" sz="4400" b="1" dirty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. การจัดทำโครงงานคุณธรรม</a:t>
            </a: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th-TH" altLang="en-US" sz="4400" b="1" dirty="0" smtClean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4</a:t>
            </a:r>
            <a:r>
              <a:rPr lang="th-TH" altLang="en-US" sz="4400" b="1" dirty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. การลงมือร่วมกันปฏิบัติ</a:t>
            </a:r>
          </a:p>
          <a:p>
            <a:pPr marL="0" lvl="0" indent="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th-TH" altLang="en-US" sz="4400" b="1" dirty="0" smtClean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5</a:t>
            </a:r>
            <a:r>
              <a:rPr lang="th-TH" altLang="en-US" sz="4400" b="1" dirty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. การประเมินผลและเสริมแรงกัน</a:t>
            </a:r>
          </a:p>
          <a:p>
            <a:endParaRPr lang="th-TH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03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620792"/>
          </a:xfrm>
        </p:spPr>
        <p:txBody>
          <a:bodyPr/>
          <a:lstStyle/>
          <a:p>
            <a:pPr lvl="0" algn="ctr">
              <a:spcBef>
                <a:spcPts val="0"/>
              </a:spcBef>
              <a:defRPr/>
            </a:pPr>
            <a:r>
              <a:rPr lang="th-TH" sz="5400" b="1" spc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ea typeface="+mn-ea"/>
                <a:cs typeface="Browallia New" pitchFamily="34" charset="-34"/>
              </a:rPr>
              <a:t>วิสัยทัศน์ของศูนย์โรงเรียนคุณธรรม </a:t>
            </a:r>
            <a:br>
              <a:rPr lang="th-TH" sz="5400" b="1" spc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ea typeface="+mn-ea"/>
                <a:cs typeface="Browallia New" pitchFamily="34" charset="-34"/>
              </a:rPr>
            </a:br>
            <a:r>
              <a:rPr lang="th-TH" sz="5400" b="1" spc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ea typeface="+mn-ea"/>
                <a:cs typeface="Browallia New" pitchFamily="34" charset="-34"/>
              </a:rPr>
              <a:t>มูลนิธิยุวสถิรคุณ</a:t>
            </a:r>
            <a:endParaRPr lang="en-US" sz="5400" b="1" spc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  <p:sp>
        <p:nvSpPr>
          <p:cNvPr id="4" name="Shape 97"/>
          <p:cNvSpPr txBox="1">
            <a:spLocks noGrp="1"/>
          </p:cNvSpPr>
          <p:nvPr>
            <p:ph idx="1"/>
          </p:nvPr>
        </p:nvSpPr>
        <p:spPr>
          <a:xfrm>
            <a:off x="755576" y="2708920"/>
            <a:ext cx="7772400" cy="24482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endParaRPr lang="th-TH" sz="1600" b="1" dirty="0">
              <a:latin typeface="Browallia New" pitchFamily="34" charset="-34"/>
              <a:ea typeface="Calibri"/>
              <a:cs typeface="Browallia New" pitchFamily="34" charset="-34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lang="th-TH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/>
                <a:cs typeface="Browallia New" panose="020B0604020202020204" pitchFamily="34" charset="-34"/>
                <a:sym typeface="Calibri"/>
              </a:rPr>
              <a:t>“ช่วยกันสร้างคน</a:t>
            </a:r>
            <a:r>
              <a:rPr lang="th-TH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/>
                <a:cs typeface="Browallia New" panose="020B0604020202020204" pitchFamily="34" charset="-34"/>
                <a:sym typeface="Calibri"/>
              </a:rPr>
              <a:t>ดี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lang="th-TH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/>
                <a:cs typeface="Browallia New" panose="020B0604020202020204" pitchFamily="34" charset="-34"/>
                <a:sym typeface="Calibri"/>
              </a:rPr>
              <a:t>ให้</a:t>
            </a:r>
            <a:r>
              <a:rPr lang="th-TH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/>
                <a:cs typeface="Browallia New" panose="020B0604020202020204" pitchFamily="34" charset="-34"/>
                <a:sym typeface="Calibri"/>
              </a:rPr>
              <a:t>บ้านเมือง”</a:t>
            </a:r>
            <a:endParaRPr lang="th-TH" sz="8000" b="1" i="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itchFamily="34" charset="-34"/>
              <a:ea typeface="Calibri"/>
              <a:cs typeface="Browallia New" pitchFamily="34" charset="-34"/>
              <a:sym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363" y="6126909"/>
            <a:ext cx="1317625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2935" y="6132513"/>
            <a:ext cx="991066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309" y="6157493"/>
            <a:ext cx="1317625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684" y="6157493"/>
            <a:ext cx="1317625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988" y="6126910"/>
            <a:ext cx="1317625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15" y="6132512"/>
            <a:ext cx="1317625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738" y="6132513"/>
            <a:ext cx="1317625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663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260647"/>
            <a:ext cx="8424936" cy="6660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th-TH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Fah kwang" panose="02000506000000020004" pitchFamily="2" charset="-34"/>
                <a:cs typeface="TH Fah kwang" panose="02000506000000020004" pitchFamily="2" charset="-34"/>
              </a:rPr>
              <a:t>ตัวชี้วัดโรงเรียนคุณธรรม มยส.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Fah kwang" panose="02000506000000020004" pitchFamily="2" charset="-34"/>
              <a:cs typeface="TH Fah kwang" panose="02000506000000020004" pitchFamily="2" charset="-34"/>
            </a:endParaRPr>
          </a:p>
          <a:p>
            <a:pPr marL="342900" indent="-342900">
              <a:buClr>
                <a:prstClr val="black"/>
              </a:buClr>
              <a:buSzPct val="25000"/>
            </a:pPr>
            <a:endParaRPr lang="th-TH" sz="800" b="1" dirty="0" smtClean="0">
              <a:latin typeface="TH SarabunIT๙" panose="020B0500040200020003" pitchFamily="34" charset="-34"/>
              <a:ea typeface="Arial"/>
              <a:cs typeface="TH SarabunIT๙" panose="020B0500040200020003" pitchFamily="34" charset="-34"/>
              <a:sym typeface="Arial"/>
            </a:endParaRPr>
          </a:p>
          <a:p>
            <a:pPr marL="342900" indent="-342900">
              <a:buClr>
                <a:prstClr val="black"/>
              </a:buClr>
              <a:buSzPct val="25000"/>
            </a:pPr>
            <a:r>
              <a:rPr lang="th-TH" sz="3600" b="1" dirty="0" smtClean="0">
                <a:latin typeface="TH SarabunIT๙" panose="020B0500040200020003" pitchFamily="34" charset="-34"/>
                <a:ea typeface="Arial"/>
                <a:cs typeface="TH SarabunIT๙" panose="020B0500040200020003" pitchFamily="34" charset="-34"/>
                <a:sym typeface="Arial"/>
              </a:rPr>
              <a:t>1</a:t>
            </a:r>
            <a:r>
              <a:rPr lang="th-TH" sz="3600" b="1" dirty="0">
                <a:latin typeface="TH SarabunIT๙" panose="020B0500040200020003" pitchFamily="34" charset="-34"/>
                <a:ea typeface="Arial"/>
                <a:cs typeface="TH SarabunIT๙" panose="020B0500040200020003" pitchFamily="34" charset="-34"/>
                <a:sym typeface="Arial"/>
              </a:rPr>
              <a:t>. มีกระบวนการพัฒนาคุณธรรมจริยธรรมทั้งโรงเรียน</a:t>
            </a:r>
          </a:p>
          <a:p>
            <a:pPr marL="342900" indent="-342900">
              <a:spcBef>
                <a:spcPts val="720"/>
              </a:spcBef>
              <a:buClr>
                <a:prstClr val="black"/>
              </a:buClr>
              <a:buSzPct val="25000"/>
            </a:pPr>
            <a:r>
              <a:rPr lang="th-TH" sz="3600" b="1" dirty="0">
                <a:latin typeface="TH SarabunIT๙" panose="020B0500040200020003" pitchFamily="34" charset="-34"/>
                <a:ea typeface="Arial"/>
                <a:cs typeface="TH SarabunIT๙" panose="020B0500040200020003" pitchFamily="34" charset="-34"/>
                <a:sym typeface="Arial"/>
              </a:rPr>
              <a:t>2. ใช้โครงงานคุณธรรม/กิจกรรมเป็นเครื่องมือในการพัฒนา</a:t>
            </a:r>
          </a:p>
          <a:p>
            <a:pPr marL="342900" indent="-342900">
              <a:spcBef>
                <a:spcPts val="720"/>
              </a:spcBef>
              <a:buClr>
                <a:srgbClr val="C00000"/>
              </a:buClr>
              <a:buSzPct val="25000"/>
            </a:pPr>
            <a:r>
              <a:rPr lang="th-TH" sz="3600" b="1" dirty="0">
                <a:latin typeface="TH SarabunIT๙" panose="020B0500040200020003" pitchFamily="34" charset="-34"/>
                <a:ea typeface="Arial"/>
                <a:cs typeface="TH SarabunIT๙" panose="020B0500040200020003" pitchFamily="34" charset="-34"/>
                <a:sym typeface="Arial"/>
              </a:rPr>
              <a:t>3. พฤติกรรมที่พึงประสงค์เพิ่มขึ้น</a:t>
            </a:r>
          </a:p>
          <a:p>
            <a:pPr marL="342900" indent="-342900">
              <a:spcBef>
                <a:spcPts val="720"/>
              </a:spcBef>
              <a:buClr>
                <a:srgbClr val="C00000"/>
              </a:buClr>
              <a:buSzPct val="25000"/>
            </a:pPr>
            <a:r>
              <a:rPr lang="th-TH" sz="3600" b="1" dirty="0">
                <a:latin typeface="TH SarabunIT๙" panose="020B0500040200020003" pitchFamily="34" charset="-34"/>
                <a:ea typeface="Arial"/>
                <a:cs typeface="TH SarabunIT๙" panose="020B0500040200020003" pitchFamily="34" charset="-34"/>
                <a:sym typeface="Arial"/>
              </a:rPr>
              <a:t>4. พฤติกรรมที่ไม่พึงประสงค์ลดลง</a:t>
            </a:r>
          </a:p>
          <a:p>
            <a:pPr marL="342900" indent="-342900">
              <a:spcBef>
                <a:spcPts val="720"/>
              </a:spcBef>
              <a:buClr>
                <a:prstClr val="black"/>
              </a:buClr>
              <a:buSzPct val="25000"/>
            </a:pPr>
            <a:r>
              <a:rPr lang="th-TH" sz="3600" b="1" dirty="0">
                <a:latin typeface="TH SarabunIT๙" panose="020B0500040200020003" pitchFamily="34" charset="-34"/>
                <a:ea typeface="Arial"/>
                <a:cs typeface="TH SarabunIT๙" panose="020B0500040200020003" pitchFamily="34" charset="-34"/>
                <a:sym typeface="Arial"/>
              </a:rPr>
              <a:t>5. เกิดกระบวนการมีส่วนร่วมพัฒนาคุณธรรมจากทุกภาคส่วน</a:t>
            </a:r>
          </a:p>
          <a:p>
            <a:pPr marL="342900" indent="-342900">
              <a:spcBef>
                <a:spcPts val="720"/>
              </a:spcBef>
              <a:buClr>
                <a:prstClr val="black"/>
              </a:buClr>
              <a:buSzPct val="25000"/>
            </a:pPr>
            <a:r>
              <a:rPr lang="th-TH" sz="3600" b="1" dirty="0">
                <a:latin typeface="TH SarabunIT๙" panose="020B0500040200020003" pitchFamily="34" charset="-34"/>
                <a:ea typeface="Arial"/>
                <a:cs typeface="TH SarabunIT๙" panose="020B0500040200020003" pitchFamily="34" charset="-34"/>
                <a:sym typeface="Arial"/>
              </a:rPr>
              <a:t>6. มีองค์ความรู้/นวัตกรรมการสร้างเสริม</a:t>
            </a:r>
            <a:r>
              <a:rPr lang="th-TH" sz="3600" b="1" dirty="0" smtClean="0">
                <a:latin typeface="TH SarabunIT๙" panose="020B0500040200020003" pitchFamily="34" charset="-34"/>
                <a:ea typeface="Arial"/>
                <a:cs typeface="TH SarabunIT๙" panose="020B0500040200020003" pitchFamily="34" charset="-34"/>
                <a:sym typeface="Arial"/>
              </a:rPr>
              <a:t>คุณธรรม และ</a:t>
            </a:r>
            <a:r>
              <a:rPr lang="th-TH" sz="3600" b="1" dirty="0">
                <a:latin typeface="TH SarabunIT๙" panose="020B0500040200020003" pitchFamily="34" charset="-34"/>
                <a:ea typeface="Arial"/>
                <a:cs typeface="TH SarabunIT๙" panose="020B0500040200020003" pitchFamily="34" charset="-34"/>
                <a:sym typeface="Arial"/>
              </a:rPr>
              <a:t>บูรณาการคุณธรรมเข้ากับการจัดการเรียนรู้ในชั้นเรียน</a:t>
            </a:r>
          </a:p>
          <a:p>
            <a:pPr marL="342900" indent="-342900">
              <a:spcBef>
                <a:spcPts val="720"/>
              </a:spcBef>
              <a:buClr>
                <a:prstClr val="black"/>
              </a:buClr>
              <a:buSzPct val="25000"/>
            </a:pPr>
            <a:r>
              <a:rPr lang="th-TH" sz="3600" b="1" dirty="0">
                <a:latin typeface="TH SarabunIT๙" panose="020B0500040200020003" pitchFamily="34" charset="-34"/>
                <a:ea typeface="Arial"/>
                <a:cs typeface="TH SarabunIT๙" panose="020B0500040200020003" pitchFamily="34" charset="-34"/>
                <a:sym typeface="Arial"/>
              </a:rPr>
              <a:t>7. สามารถเป็นแหล่งเรียนรู้ด้านพัฒนา</a:t>
            </a:r>
            <a:r>
              <a:rPr lang="th-TH" sz="3600" b="1" dirty="0" smtClean="0">
                <a:latin typeface="TH SarabunIT๙" panose="020B0500040200020003" pitchFamily="34" charset="-34"/>
                <a:ea typeface="Arial"/>
                <a:cs typeface="TH SarabunIT๙" panose="020B0500040200020003" pitchFamily="34" charset="-34"/>
                <a:sym typeface="Arial"/>
              </a:rPr>
              <a:t>คุณธรรม</a:t>
            </a:r>
          </a:p>
          <a:p>
            <a:pPr marL="342900" indent="-342900">
              <a:spcBef>
                <a:spcPts val="720"/>
              </a:spcBef>
              <a:buClr>
                <a:prstClr val="black"/>
              </a:buClr>
              <a:buSzPct val="25000"/>
            </a:pPr>
            <a:endParaRPr lang="th-TH" sz="3600" b="1" dirty="0">
              <a:latin typeface="TH SarabunIT๙" panose="020B0500040200020003" pitchFamily="34" charset="-34"/>
              <a:ea typeface="Arial"/>
              <a:cs typeface="TH SarabunIT๙" panose="020B0500040200020003" pitchFamily="34" charset="-34"/>
              <a:sym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0005B-029F-40D6-BA36-E7B4C942854D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96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88640"/>
            <a:ext cx="8640960" cy="6858000"/>
          </a:xfrm>
        </p:spPr>
        <p:txBody>
          <a:bodyPr>
            <a:normAutofit fontScale="92500" lnSpcReduction="10000"/>
          </a:bodyPr>
          <a:lstStyle/>
          <a:p>
            <a:pPr marL="68580" indent="0" algn="ctr">
              <a:buNone/>
            </a:pPr>
            <a:r>
              <a:rPr lang="th-TH" sz="4400" b="1" dirty="0" smtClean="0">
                <a:ln w="11430"/>
                <a:solidFill>
                  <a:schemeClr val="tx1">
                    <a:lumMod val="95000"/>
                  </a:schemeClr>
                </a:solidFill>
                <a:latin typeface="TH Charmonman" panose="03000500040000020004" pitchFamily="66" charset="-34"/>
                <a:ea typeface="Calibri"/>
                <a:cs typeface="TH Charmonman" panose="03000500040000020004" pitchFamily="66" charset="-34"/>
              </a:rPr>
              <a:t>คัดสรรครูคนดีต้นแบบเพื่อเป็นครูแกนนำ</a:t>
            </a:r>
          </a:p>
          <a:p>
            <a:pPr marL="68580" indent="0" algn="ctr">
              <a:buNone/>
            </a:pPr>
            <a:endParaRPr lang="th-TH" sz="900" b="1" dirty="0" smtClean="0">
              <a:ln w="11430"/>
              <a:solidFill>
                <a:schemeClr val="tx1">
                  <a:lumMod val="95000"/>
                </a:schemeClr>
              </a:solidFill>
              <a:latin typeface="TH Charmonman" panose="03000500040000020004" pitchFamily="66" charset="-34"/>
              <a:ea typeface="Calibri"/>
              <a:cs typeface="TH Charmonman" panose="03000500040000020004" pitchFamily="66" charset="-34"/>
            </a:endParaRPr>
          </a:p>
          <a:p>
            <a:pPr marL="0" lvl="0" indent="0" algn="ctr">
              <a:spcBef>
                <a:spcPts val="0"/>
              </a:spcBef>
              <a:buClr>
                <a:srgbClr val="002060"/>
              </a:buClr>
              <a:buSzPct val="25000"/>
              <a:buNone/>
            </a:pPr>
            <a:r>
              <a:rPr lang="th-TH" sz="5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  <a:ea typeface="Calibri"/>
                <a:cs typeface="Browallia New" panose="020B0604020202020204" pitchFamily="34" charset="-34"/>
                <a:sym typeface="Calibri"/>
              </a:rPr>
              <a:t>มา</a:t>
            </a:r>
            <a:r>
              <a:rPr lang="th-TH" sz="5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  <a:ea typeface="Calibri"/>
                <a:cs typeface="Browallia New" panose="020B0604020202020204" pitchFamily="34" charset="-34"/>
                <a:sym typeface="Calibri"/>
              </a:rPr>
              <a:t>ช่วยกัน</a:t>
            </a:r>
            <a:r>
              <a:rPr lang="th-TH" sz="5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  <a:ea typeface="Calibri"/>
                <a:cs typeface="Browallia New" panose="020B0604020202020204" pitchFamily="34" charset="-34"/>
                <a:sym typeface="Calibri"/>
              </a:rPr>
              <a:t>สร้างเยาวชนคนดีให้บ้านเมือง</a:t>
            </a:r>
          </a:p>
          <a:p>
            <a:pPr marL="0" lvl="0" indent="0" algn="ctr">
              <a:spcBef>
                <a:spcPts val="0"/>
              </a:spcBef>
              <a:buClr>
                <a:srgbClr val="002060"/>
              </a:buClr>
              <a:buSzPct val="25000"/>
              <a:buNone/>
            </a:pPr>
            <a:endParaRPr lang="th-TH" sz="1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/>
              <a:cs typeface="Browallia New" panose="020B0604020202020204" pitchFamily="34" charset="-34"/>
              <a:sym typeface="Calibri"/>
            </a:endParaRPr>
          </a:p>
          <a:p>
            <a:pPr marL="68580" indent="0" algn="ctr">
              <a:buNone/>
            </a:pPr>
            <a:r>
              <a:rPr lang="th-TH" sz="4700" b="1" dirty="0" smtClean="0">
                <a:ln w="11430"/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เข้าร่วมกิจกรรม</a:t>
            </a:r>
            <a:r>
              <a:rPr lang="th-TH" sz="4700" b="1" dirty="0">
                <a:ln w="11430"/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ประชุมปฏิบัติการ</a:t>
            </a:r>
            <a:r>
              <a:rPr lang="en-US" sz="4700" b="1" dirty="0">
                <a:ln w="11430"/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/>
            </a:r>
            <a:br>
              <a:rPr lang="en-US" sz="4700" b="1" dirty="0">
                <a:ln w="11430"/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</a:br>
            <a:r>
              <a:rPr lang="th-TH" sz="4700" b="1" dirty="0">
                <a:ln w="11430"/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การพัฒนาศึกษานิเทศก์ และครูแกนนำในโรงเรียน</a:t>
            </a:r>
            <a:br>
              <a:rPr lang="th-TH" sz="4700" b="1" dirty="0">
                <a:ln w="11430"/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</a:br>
            <a:r>
              <a:rPr lang="th-TH" sz="4700" b="1" dirty="0">
                <a:ln w="11430"/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ที่เป็นหน่วยขับเคลื่อนโรงเรียนคุณธรรม </a:t>
            </a:r>
            <a:r>
              <a:rPr lang="en-US" sz="4700" b="1" dirty="0">
                <a:ln w="11430"/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/>
            </a:r>
            <a:br>
              <a:rPr lang="en-US" sz="4700" b="1" dirty="0">
                <a:ln w="11430"/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</a:br>
            <a:r>
              <a:rPr lang="th-TH" sz="4700" b="1" dirty="0">
                <a:ln w="11430"/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สำนักงานเขตพื้นที่การศึกษาประถมศึกษาสตูล</a:t>
            </a:r>
            <a:r>
              <a:rPr lang="en-US" sz="4700" b="1" dirty="0">
                <a:ln w="11430"/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/>
            </a:r>
            <a:br>
              <a:rPr lang="en-US" sz="4700" b="1" dirty="0">
                <a:ln w="11430"/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</a:br>
            <a:r>
              <a:rPr lang="th-TH" sz="4700" b="1" dirty="0">
                <a:ln w="11430"/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ประจำปี</a:t>
            </a:r>
            <a:r>
              <a:rPr lang="th-TH" sz="4700" b="1" dirty="0" smtClean="0">
                <a:ln w="11430"/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งบประมาณ </a:t>
            </a:r>
            <a:r>
              <a:rPr lang="en-US" sz="4700" b="1" dirty="0" smtClean="0">
                <a:ln w="11430"/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2561</a:t>
            </a:r>
          </a:p>
          <a:p>
            <a:pPr marL="68580" indent="0" algn="ctr">
              <a:buNone/>
            </a:pPr>
            <a:endParaRPr lang="en-US" sz="900" b="1" dirty="0" smtClean="0">
              <a:ln w="11430"/>
              <a:solidFill>
                <a:srgbClr val="FFFF00"/>
              </a:solidFill>
              <a:latin typeface="TH SarabunIT๙" panose="020B0500040200020003" pitchFamily="34" charset="-34"/>
              <a:ea typeface="Calibri"/>
              <a:cs typeface="TH SarabunIT๙" panose="020B0500040200020003" pitchFamily="34" charset="-34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th-TH" sz="4400" b="1" dirty="0" smtClean="0"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วัน</a:t>
            </a:r>
            <a:r>
              <a:rPr lang="th-TH" sz="4400" b="1" dirty="0"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เสาร์ที่ </a:t>
            </a:r>
            <a:r>
              <a:rPr lang="en-US" sz="4400" b="1" dirty="0"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14 </a:t>
            </a:r>
            <a:r>
              <a:rPr lang="th-TH" sz="4400" b="1" dirty="0"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กรกฎาคม </a:t>
            </a:r>
            <a:r>
              <a:rPr lang="en-US" sz="4400" b="1" dirty="0"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2561</a:t>
            </a:r>
            <a:r>
              <a:rPr lang="th-TH" sz="4400" b="1" dirty="0"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 </a:t>
            </a:r>
            <a:endParaRPr lang="th-TH" sz="4400" b="1" dirty="0" smtClean="0">
              <a:solidFill>
                <a:srgbClr val="FFFF00"/>
              </a:solidFill>
              <a:latin typeface="TH SarabunIT๙" panose="020B0500040200020003" pitchFamily="34" charset="-34"/>
              <a:ea typeface="Calibri"/>
              <a:cs typeface="TH SarabunIT๙" panose="020B0500040200020003" pitchFamily="34" charset="-34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th-TH" sz="4400" b="1" dirty="0" smtClean="0"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ณ </a:t>
            </a:r>
            <a:r>
              <a:rPr lang="th-TH" sz="4400" b="1" dirty="0"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โรงเรียนบ้านตะโล๊ะใส อำเภอละงู จังหวัดสตูล </a:t>
            </a:r>
            <a:endParaRPr lang="en-US" sz="4400" dirty="0">
              <a:solidFill>
                <a:srgbClr val="FFFF00"/>
              </a:solidFill>
              <a:latin typeface="TH SarabunIT๙" panose="020B0500040200020003" pitchFamily="34" charset="-34"/>
              <a:ea typeface="Calibri"/>
              <a:cs typeface="TH SarabunIT๙" panose="020B0500040200020003" pitchFamily="34" charset="-34"/>
            </a:endParaRPr>
          </a:p>
          <a:p>
            <a:pPr marL="68580" indent="0" algn="ctr">
              <a:buNone/>
            </a:pPr>
            <a:endParaRPr lang="th-TH" sz="4400" dirty="0">
              <a:solidFill>
                <a:srgbClr val="FFFF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482055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14400" y="4365104"/>
            <a:ext cx="7772400" cy="864095"/>
          </a:xfrm>
        </p:spPr>
        <p:txBody>
          <a:bodyPr>
            <a:noAutofit/>
          </a:bodyPr>
          <a:lstStyle/>
          <a:p>
            <a:pPr marL="68580" indent="0" algn="r">
              <a:buNone/>
            </a:pPr>
            <a:r>
              <a:rPr lang="th-TH" sz="4000" b="1" i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ขอบคุณ และสวัสดีครับ</a:t>
            </a:r>
            <a:endParaRPr lang="th-TH" sz="4000" b="1" i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7848872" cy="3600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สี่เหลี่ยมผืนผ้า 3"/>
          <p:cNvSpPr/>
          <p:nvPr/>
        </p:nvSpPr>
        <p:spPr>
          <a:xfrm>
            <a:off x="827584" y="5229199"/>
            <a:ext cx="7740726" cy="138499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Clr>
                <a:srgbClr val="ECE9C6"/>
              </a:buClr>
              <a:buSzPct val="95000"/>
            </a:pPr>
            <a:r>
              <a:rPr lang="th-TH" b="1" i="1" dirty="0">
                <a:solidFill>
                  <a:prstClr val="white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นายสนาน  สุวรรณละออง</a:t>
            </a:r>
          </a:p>
          <a:p>
            <a:pPr algn="ctr">
              <a:buClr>
                <a:srgbClr val="ECE9C6"/>
              </a:buClr>
              <a:buSzPct val="95000"/>
            </a:pPr>
            <a:r>
              <a:rPr lang="th-TH" b="1" i="1" dirty="0">
                <a:solidFill>
                  <a:prstClr val="white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ศึกษานิเทศก์ ชำนาญการพิเศษ</a:t>
            </a:r>
          </a:p>
          <a:p>
            <a:pPr algn="ctr">
              <a:buClr>
                <a:srgbClr val="ECE9C6"/>
              </a:buClr>
              <a:buSzPct val="95000"/>
            </a:pPr>
            <a:r>
              <a:rPr lang="th-TH" b="1" i="1" dirty="0">
                <a:solidFill>
                  <a:prstClr val="white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สพป.สตูล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5229199"/>
            <a:ext cx="2160239" cy="138499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303" y="5229199"/>
            <a:ext cx="2160239" cy="138499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499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72008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lvl="0" algn="ctr">
              <a:spcBef>
                <a:spcPts val="0"/>
              </a:spcBef>
              <a:defRPr/>
            </a:pPr>
            <a:r>
              <a:rPr lang="th-TH" sz="4800" b="1" spc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โรงเรียนคุณธรรมกับการเปลี่ยนแปลง</a:t>
            </a:r>
            <a:r>
              <a:rPr lang="en-US" sz="2800" b="1" spc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ea typeface="+mn-ea"/>
                <a:cs typeface="Browallia New" pitchFamily="34" charset="-34"/>
              </a:rPr>
              <a:t/>
            </a:r>
            <a:br>
              <a:rPr lang="en-US" sz="2800" b="1" spc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ea typeface="+mn-ea"/>
                <a:cs typeface="Browallia New" pitchFamily="34" charset="-34"/>
              </a:rPr>
            </a:b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908720"/>
            <a:ext cx="8820472" cy="5949280"/>
          </a:xfrm>
        </p:spPr>
        <p:txBody>
          <a:bodyPr>
            <a:noAutofit/>
          </a:bodyPr>
          <a:lstStyle/>
          <a:p>
            <a:pPr marL="742950" lvl="0" indent="-742950"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สภาพแวดล้อมในโรงเรียนสะอาด ร่มรื่น </a:t>
            </a:r>
            <a:r>
              <a:rPr lang="th-TH" sz="3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เป็น</a:t>
            </a: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ระเบียบเรียบร้อย</a:t>
            </a:r>
          </a:p>
          <a:p>
            <a:pPr marL="742950" lvl="0" indent="-742950"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ผู้บริหาร ครูเป็นแบบอย่างที่ดี</a:t>
            </a:r>
          </a:p>
          <a:p>
            <a:pPr marL="742950" lvl="0" indent="-742950"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ครูและนักเรียนมีปฏิสัมพันธ์เชิงบวกมากขึ้น</a:t>
            </a:r>
          </a:p>
          <a:p>
            <a:pPr marL="742950" lvl="0" indent="-742950"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มีการบูรณาการเข้าไปในการเรียนการสอน</a:t>
            </a:r>
          </a:p>
          <a:p>
            <a:pPr marL="742950" lvl="0" indent="-742950"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เกิดนวัตกรรมการพัฒนาคุณธรรมที่นำไปใช้จริง</a:t>
            </a:r>
          </a:p>
          <a:p>
            <a:pPr marL="742950" lvl="0" indent="-742950"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มีพฤติกรรมที่พึงประสงค์มากขึ้น</a:t>
            </a:r>
          </a:p>
          <a:p>
            <a:pPr marL="742950" lvl="0" indent="-742950"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พฤติกรรมที่ไม่พึงประสงค์</a:t>
            </a:r>
            <a:r>
              <a:rPr lang="th-TH" sz="3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ลดลง</a:t>
            </a:r>
          </a:p>
          <a:p>
            <a:pPr marL="742950" lvl="0" indent="-742950" algn="thaiDist">
              <a:spcBef>
                <a:spcPts val="0"/>
              </a:spcBef>
              <a:buClrTx/>
              <a:buSzTx/>
              <a:buFont typeface="+mj-lt"/>
              <a:buAutoNum type="arabicPeriod" startAt="8"/>
            </a:pP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นักเรียนตระหนักในคุณค่าของตนเองและมีความสามารถใน</a:t>
            </a:r>
            <a:r>
              <a:rPr lang="th-TH" sz="3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</a:t>
            </a:r>
          </a:p>
          <a:p>
            <a:pPr marL="0" lvl="0" indent="0" algn="thaiDist">
              <a:spcBef>
                <a:spcPts val="0"/>
              </a:spcBef>
              <a:buClrTx/>
              <a:buSzTx/>
              <a:buNone/>
            </a:pPr>
            <a:r>
              <a:rPr lang="th-TH" sz="3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จัดการ</a:t>
            </a:r>
            <a:r>
              <a:rPr lang="th-TH" sz="3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ตนเองมากขึ้น กล้าคิดกล้าแสดงออกอย่างสร้างสรรค์ มีทักษะการคิด ทักษะการแก้ปัญหา และทักษะการทำงานเป็นทีมเพิ่มขึ้น</a:t>
            </a:r>
          </a:p>
        </p:txBody>
      </p:sp>
    </p:spTree>
    <p:extLst>
      <p:ext uri="{BB962C8B-B14F-4D97-AF65-F5344CB8AC3E}">
        <p14:creationId xmlns:p14="http://schemas.microsoft.com/office/powerpoint/2010/main" val="428054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 algn="ctr">
              <a:spcBef>
                <a:spcPts val="0"/>
              </a:spcBef>
            </a:pPr>
            <a:r>
              <a:rPr lang="th-TH" sz="4800" b="1" spc="0" dirty="0">
                <a:solidFill>
                  <a:srgbClr val="002060"/>
                </a:solidFill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ตัวอย่างพฤติกรรมนักเรียนที่แก้ไขได้สำเร็จ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4572000"/>
          </a:xfrm>
        </p:spPr>
        <p:txBody>
          <a:bodyPr/>
          <a:lstStyle/>
          <a:p>
            <a:pPr marL="914400" lvl="0" indent="-914400"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th-TH" altLang="en-US" sz="4400" b="1" dirty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พฤติกรรมขาดวินัย </a:t>
            </a:r>
            <a:r>
              <a:rPr lang="th-TH" altLang="en-US" sz="4400" b="1" dirty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เช่น มาสาย หนีเรียน แต่งกายไม่ถูกระเบียบ ใช้โทรศัพท์มือถือผิดกาลเทศะ ไม่ใส่หมวก</a:t>
            </a:r>
            <a:r>
              <a:rPr lang="th-TH" altLang="en-US" sz="4400" b="1" dirty="0" smtClean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กันน็อค </a:t>
            </a:r>
            <a:endParaRPr lang="th-TH" altLang="en-US" sz="4400" b="1" dirty="0">
              <a:solidFill>
                <a:schemeClr val="tx1">
                  <a:lumMod val="9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914400" lvl="0" indent="-914400"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th-TH" altLang="en-US" sz="4400" b="1" dirty="0">
                <a:solidFill>
                  <a:srgbClr val="FFC0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พฤติกรรมขาดความเป็นระเบียบเรียบร้อย </a:t>
            </a:r>
            <a:r>
              <a:rPr lang="th-TH" altLang="en-US" sz="4400" b="1" dirty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เช่น เข้า</a:t>
            </a:r>
            <a:r>
              <a:rPr lang="th-TH" altLang="en-US" sz="4400" b="1" dirty="0" smtClean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แถว เดิน</a:t>
            </a:r>
            <a:r>
              <a:rPr lang="th-TH" altLang="en-US" sz="4400" b="1" dirty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แถวไม่เป็นระเบียบ ไม่มีสัมมาคารวะ พูดคำหยาบ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1281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552" y="548680"/>
            <a:ext cx="8424936" cy="6192688"/>
          </a:xfrm>
        </p:spPr>
        <p:txBody>
          <a:bodyPr/>
          <a:lstStyle/>
          <a:p>
            <a:pPr marL="914400" lvl="0" indent="-914400"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th-TH" altLang="en-US" sz="4000" b="1" dirty="0">
                <a:solidFill>
                  <a:srgbClr val="FFFF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พฤติกรรมขาดความรับผิดชอบ </a:t>
            </a:r>
            <a:r>
              <a:rPr lang="th-TH" altLang="en-US" sz="4000" b="1" dirty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เช่น </a:t>
            </a:r>
            <a:r>
              <a:rPr lang="th-TH" altLang="en-US" sz="4000" b="1" dirty="0" smtClean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ไม่</a:t>
            </a:r>
            <a:r>
              <a:rPr lang="th-TH" altLang="en-US" sz="4000" b="1" dirty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ตั้งใจ</a:t>
            </a:r>
            <a:r>
              <a:rPr lang="th-TH" altLang="en-US" sz="4000" b="1" dirty="0" smtClean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เรียน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th-TH" altLang="en-US" sz="4000" b="1" dirty="0" smtClean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altLang="en-US" sz="4000" b="1" dirty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ลอกการบ้าน ไม่ส่งการบ้าน ติด </a:t>
            </a:r>
            <a:r>
              <a:rPr lang="en-US" altLang="en-US" sz="4000" b="1" dirty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0</a:t>
            </a:r>
            <a:r>
              <a:rPr lang="th-TH" altLang="en-US" sz="4000" b="1" dirty="0" smtClean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altLang="en-US" sz="4000" b="1" dirty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ร. มส. ไม่</a:t>
            </a:r>
            <a:r>
              <a:rPr lang="th-TH" altLang="en-US" sz="4000" b="1" dirty="0" smtClean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ปิดน้ำ</a:t>
            </a:r>
            <a:r>
              <a:rPr lang="th-TH" altLang="en-US" sz="4000" b="1" dirty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-ไฟหลังใช้ ไม่รักษาความสะอาดในโรงเรียน  </a:t>
            </a:r>
            <a:r>
              <a:rPr lang="th-TH" altLang="en-US" sz="4000" b="1" dirty="0" smtClean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ขาด</a:t>
            </a:r>
            <a:r>
              <a:rPr lang="th-TH" altLang="en-US" sz="4000" b="1" dirty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จิตสำนึกสาธารณะ </a:t>
            </a:r>
          </a:p>
          <a:p>
            <a:pPr marL="914400" lvl="0" indent="-914400"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th-TH" altLang="en-US" sz="4000" b="1" dirty="0">
                <a:solidFill>
                  <a:srgbClr val="FFFF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พฤติกรรมขาดความซื่อสัตย์สุจริต </a:t>
            </a:r>
            <a:r>
              <a:rPr lang="th-TH" altLang="en-US" sz="4000" b="1" dirty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เช่น </a:t>
            </a:r>
            <a:r>
              <a:rPr lang="th-TH" altLang="en-US" sz="4000" b="1" dirty="0" smtClean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ลัก</a:t>
            </a:r>
            <a:r>
              <a:rPr lang="th-TH" altLang="en-US" sz="4000" b="1" dirty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ขโมย  </a:t>
            </a:r>
            <a:endParaRPr lang="th-TH" altLang="en-US" sz="4000" b="1" dirty="0" smtClean="0">
              <a:solidFill>
                <a:schemeClr val="tx1">
                  <a:lumMod val="9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th-TH" altLang="en-US" sz="4000" b="1" dirty="0" smtClean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พูด</a:t>
            </a:r>
            <a:r>
              <a:rPr lang="th-TH" altLang="en-US" sz="4000" b="1" dirty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โกหก  ทุจริตการสอบ </a:t>
            </a:r>
            <a:r>
              <a:rPr lang="th-TH" altLang="en-US" sz="4000" b="1" dirty="0" smtClean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เก็บ</a:t>
            </a:r>
            <a:r>
              <a:rPr lang="th-TH" altLang="en-US" sz="4000" b="1" dirty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ของได้ไม่ส่งคืน </a:t>
            </a:r>
            <a:endParaRPr lang="th-TH" altLang="en-US" sz="4000" b="1" dirty="0" smtClean="0">
              <a:solidFill>
                <a:schemeClr val="tx1">
                  <a:lumMod val="9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914400" lvl="0" indent="-914400"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th-TH" altLang="en-US" sz="4000" b="1" dirty="0">
                <a:solidFill>
                  <a:srgbClr val="FFFF0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พฤติกรรมเสี่ยง / ก้าวร้าว </a:t>
            </a:r>
            <a:r>
              <a:rPr lang="th-TH" altLang="en-US" sz="4000" b="1" dirty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เช่น สูบบุหรี่ ดื่มเหล้า </a:t>
            </a:r>
            <a:endParaRPr lang="th-TH" altLang="en-US" sz="4000" b="1" dirty="0" smtClean="0">
              <a:solidFill>
                <a:schemeClr val="tx1">
                  <a:lumMod val="9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th-TH" altLang="en-US" sz="4000" b="1" dirty="0" smtClean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เล่น</a:t>
            </a:r>
            <a:r>
              <a:rPr lang="th-TH" altLang="en-US" sz="4000" b="1" dirty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การพนัน ทะเลาะวิวาท ติดเกม ฟุ่มเฟือย </a:t>
            </a:r>
            <a:r>
              <a:rPr lang="th-TH" altLang="en-US" sz="4000" b="1" dirty="0" smtClean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ทำลาย</a:t>
            </a:r>
            <a:r>
              <a:rPr lang="th-TH" altLang="en-US" sz="4000" b="1" dirty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ทรัพย์สินของส่วนรวม ข่มขู่รังแก</a:t>
            </a:r>
            <a:r>
              <a:rPr lang="th-TH" altLang="en-US" sz="4000" b="1" dirty="0" smtClean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เพื่อน รังแก</a:t>
            </a:r>
            <a:r>
              <a:rPr lang="th-TH" altLang="en-US" sz="4000" b="1" dirty="0">
                <a:solidFill>
                  <a:schemeClr val="tx1">
                    <a:lumMod val="9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รุ่นน้อง ตั้งครรภ์ระหว่างเรียน</a:t>
            </a:r>
          </a:p>
          <a:p>
            <a:pPr marL="914400" lvl="0" indent="-914400"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endParaRPr lang="th-TH" altLang="en-US" sz="3600" b="1" dirty="0">
              <a:solidFill>
                <a:schemeClr val="tx1">
                  <a:lumMod val="9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8593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>
              <a:spcBef>
                <a:spcPts val="0"/>
              </a:spcBef>
              <a:defRPr/>
            </a:pPr>
            <a:r>
              <a:rPr lang="th-TH" sz="4400" b="1" spc="0" dirty="0">
                <a:solidFill>
                  <a:schemeClr val="tx1"/>
                </a:solidFill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ผลพลอยได้จากการพัฒนาโรงเรียนคุณธรรม</a:t>
            </a:r>
            <a:endParaRPr lang="en-US" sz="4400" b="1" spc="0" dirty="0">
              <a:solidFill>
                <a:schemeClr val="tx1"/>
              </a:solidFill>
              <a:latin typeface="TH SarabunIT๙" panose="020B0500040200020003" pitchFamily="34" charset="-34"/>
              <a:ea typeface="+mn-ea"/>
              <a:cs typeface="TH SarabunIT๙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560" y="1340768"/>
            <a:ext cx="8352928" cy="5517232"/>
          </a:xfrm>
        </p:spPr>
        <p:txBody>
          <a:bodyPr>
            <a:normAutofit lnSpcReduction="10000"/>
          </a:bodyPr>
          <a:lstStyle/>
          <a:p>
            <a:pPr marL="742950" lvl="0" indent="-742950"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th-TH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นักเรียนออกกลางคันลดลง</a:t>
            </a:r>
          </a:p>
          <a:p>
            <a:pPr marL="742950" lvl="0" indent="-742950"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th-TH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จำนวนนักเรียนที่ติด 0 ร. มส. ลดลง</a:t>
            </a:r>
          </a:p>
          <a:p>
            <a:pPr marL="742950" lvl="0" indent="-742950"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th-TH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ผลสัมฤทธิ์ทางการเรียนมีแนวโน้มดีขึ้น</a:t>
            </a:r>
          </a:p>
          <a:p>
            <a:pPr marL="742950" lvl="0" indent="-742950"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th-TH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โรงเรียนมีนักเรียนเพิ่มขึ้น</a:t>
            </a:r>
          </a:p>
          <a:p>
            <a:pPr marL="742950" lvl="0" indent="-742950"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th-TH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โรงเรียนได้รับความเชื่อถือ</a:t>
            </a:r>
            <a:r>
              <a:rPr lang="th-TH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ศรัทธา และความร่วมมือ</a:t>
            </a:r>
            <a:r>
              <a:rPr lang="th-TH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จากผู้ปกครอง ชุมชนมาก</a:t>
            </a:r>
            <a:r>
              <a:rPr lang="th-TH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ขึ้น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th-TH" sz="9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lvl="0" indent="0" algn="ctr">
              <a:spcBef>
                <a:spcPts val="0"/>
              </a:spcBef>
              <a:buClr>
                <a:srgbClr val="002060"/>
              </a:buClr>
              <a:buSzPct val="25000"/>
              <a:buNone/>
            </a:pPr>
            <a:r>
              <a:rPr lang="th-TH" sz="5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/>
                <a:cs typeface="Browallia New" panose="020B0604020202020204" pitchFamily="34" charset="-34"/>
                <a:sym typeface="Calibri"/>
              </a:rPr>
              <a:t>“เรามาช่วยกัน</a:t>
            </a:r>
            <a:r>
              <a:rPr lang="th-TH" sz="5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/>
                <a:cs typeface="Browallia New" panose="020B0604020202020204" pitchFamily="34" charset="-34"/>
                <a:sym typeface="Calibri"/>
              </a:rPr>
              <a:t>สร้างคนดี</a:t>
            </a:r>
          </a:p>
          <a:p>
            <a:pPr marL="0" lvl="0" indent="0" algn="ctr">
              <a:spcBef>
                <a:spcPts val="0"/>
              </a:spcBef>
              <a:buClr>
                <a:srgbClr val="002060"/>
              </a:buClr>
              <a:buSzPct val="25000"/>
              <a:buNone/>
            </a:pPr>
            <a:r>
              <a:rPr lang="th-TH" sz="5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/>
                <a:cs typeface="Browallia New" panose="020B0604020202020204" pitchFamily="34" charset="-34"/>
                <a:sym typeface="Calibri"/>
              </a:rPr>
              <a:t>ให้</a:t>
            </a:r>
            <a:r>
              <a:rPr lang="th-TH" sz="5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/>
                <a:cs typeface="Browallia New" panose="020B0604020202020204" pitchFamily="34" charset="-34"/>
                <a:sym typeface="Calibri"/>
              </a:rPr>
              <a:t>บ้านเมืองกันเถอะ”</a:t>
            </a:r>
            <a:endParaRPr lang="th-TH" sz="58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/>
              <a:cs typeface="Browallia New" panose="020B0604020202020204" pitchFamily="34" charset="-34"/>
              <a:sym typeface="Calibri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0489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476672"/>
            <a:ext cx="8568952" cy="5688632"/>
          </a:xfrm>
        </p:spPr>
        <p:txBody>
          <a:bodyPr>
            <a:normAutofit lnSpcReduction="10000"/>
          </a:bodyPr>
          <a:lstStyle/>
          <a:p>
            <a:pPr marL="68580" indent="0" algn="ctr">
              <a:buNone/>
            </a:pPr>
            <a:r>
              <a:rPr lang="th-TH" sz="4400" b="1" dirty="0">
                <a:ln w="11430"/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กิจกรรมประชุมปฏิบัติการ</a:t>
            </a:r>
            <a:r>
              <a:rPr lang="en-US" sz="4400" b="1" dirty="0">
                <a:ln w="11430"/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/>
            </a:r>
            <a:br>
              <a:rPr lang="en-US" sz="4400" b="1" dirty="0">
                <a:ln w="11430"/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</a:br>
            <a:r>
              <a:rPr lang="th-TH" sz="4400" b="1" dirty="0">
                <a:ln w="11430"/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การพัฒนาศึกษานิเทศก์ และครูแกนนำในโรงเรียน</a:t>
            </a:r>
            <a:br>
              <a:rPr lang="th-TH" sz="4400" b="1" dirty="0">
                <a:ln w="11430"/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</a:br>
            <a:r>
              <a:rPr lang="th-TH" sz="4400" b="1" dirty="0">
                <a:ln w="11430"/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ที่เป็นหน่วยขับเคลื่อนโรงเรียนคุณธรรม </a:t>
            </a:r>
            <a:r>
              <a:rPr lang="en-US" sz="4400" b="1" dirty="0">
                <a:ln w="11430"/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/>
            </a:r>
            <a:br>
              <a:rPr lang="en-US" sz="4400" b="1" dirty="0">
                <a:ln w="11430"/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</a:br>
            <a:r>
              <a:rPr lang="th-TH" sz="4400" b="1" dirty="0">
                <a:ln w="11430"/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สำนักงานเขตพื้นที่การศึกษาประถมศึกษาสตูล</a:t>
            </a:r>
            <a:r>
              <a:rPr lang="en-US" sz="4400" b="1" dirty="0">
                <a:ln w="11430"/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/>
            </a:r>
            <a:br>
              <a:rPr lang="en-US" sz="4400" b="1" dirty="0">
                <a:ln w="11430"/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</a:br>
            <a:r>
              <a:rPr lang="th-TH" sz="4400" b="1" dirty="0">
                <a:ln w="11430"/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ประจำปี</a:t>
            </a:r>
            <a:r>
              <a:rPr lang="th-TH" sz="4400" b="1" dirty="0" smtClean="0">
                <a:ln w="11430"/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งบประมาณ </a:t>
            </a:r>
            <a:r>
              <a:rPr lang="en-US" sz="4400" b="1" dirty="0" smtClean="0">
                <a:ln w="11430"/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2561</a:t>
            </a:r>
          </a:p>
          <a:p>
            <a:pPr marL="68580" indent="0" algn="ctr">
              <a:buNone/>
            </a:pPr>
            <a:endParaRPr lang="en-US" sz="4400" b="1" dirty="0" smtClean="0">
              <a:ln w="11430"/>
              <a:solidFill>
                <a:srgbClr val="FFFF00"/>
              </a:solidFill>
              <a:latin typeface="TH SarabunIT๙" panose="020B0500040200020003" pitchFamily="34" charset="-34"/>
              <a:ea typeface="Calibri"/>
              <a:cs typeface="TH SarabunIT๙" panose="020B0500040200020003" pitchFamily="34" charset="-34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th-TH" sz="4400" b="1" dirty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วันเสาร์ที่ </a:t>
            </a:r>
            <a:r>
              <a:rPr lang="en-US" sz="4400" b="1" dirty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14 </a:t>
            </a:r>
            <a:r>
              <a:rPr lang="th-TH" sz="4400" b="1" dirty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กรกฎาคม </a:t>
            </a:r>
            <a:r>
              <a:rPr lang="en-US" sz="4400" b="1" dirty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2561</a:t>
            </a:r>
            <a:r>
              <a:rPr lang="th-TH" sz="4400" b="1" dirty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 </a:t>
            </a:r>
            <a:endParaRPr lang="th-TH" sz="4400" b="1" dirty="0" smtClean="0">
              <a:latin typeface="TH SarabunIT๙" panose="020B0500040200020003" pitchFamily="34" charset="-34"/>
              <a:ea typeface="Calibri"/>
              <a:cs typeface="TH SarabunIT๙" panose="020B0500040200020003" pitchFamily="34" charset="-34"/>
            </a:endParaRPr>
          </a:p>
          <a:p>
            <a:pPr marL="68580" indent="0" algn="ctr">
              <a:spcAft>
                <a:spcPts val="0"/>
              </a:spcAft>
              <a:buNone/>
            </a:pPr>
            <a:r>
              <a:rPr lang="th-TH" sz="4400" b="1" dirty="0" smtClean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ณ </a:t>
            </a:r>
            <a:r>
              <a:rPr lang="th-TH" sz="4400" b="1" dirty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โรงเรียนบ้านตะโล๊ะใส อำเภอละงู จังหวัดสตูล </a:t>
            </a:r>
            <a:endParaRPr lang="en-US" sz="4400" dirty="0">
              <a:latin typeface="TH SarabunIT๙" panose="020B0500040200020003" pitchFamily="34" charset="-34"/>
              <a:ea typeface="Calibri"/>
              <a:cs typeface="TH SarabunIT๙" panose="020B0500040200020003" pitchFamily="34" charset="-34"/>
            </a:endParaRPr>
          </a:p>
          <a:p>
            <a:pPr marL="68580" indent="0" algn="ctr">
              <a:buNone/>
            </a:pPr>
            <a:endParaRPr lang="th-TH" sz="4400" dirty="0">
              <a:solidFill>
                <a:srgbClr val="FFFF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4584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772400" cy="9144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r">
              <a:spcAft>
                <a:spcPts val="0"/>
              </a:spcAft>
            </a:pPr>
            <a:r>
              <a:rPr lang="th-TH" b="1" dirty="0">
                <a:solidFill>
                  <a:schemeClr val="tx1"/>
                </a:solidFill>
                <a:latin typeface="TH SarabunIT๙"/>
                <a:ea typeface="Calibri"/>
                <a:cs typeface="TH SarabunPSK"/>
              </a:rPr>
              <a:t>วัตถุประสงค์ของการประชุมปฏิบัติการฯ </a:t>
            </a:r>
            <a:r>
              <a:rPr lang="en-US" dirty="0">
                <a:latin typeface="TH SarabunIT๙"/>
                <a:ea typeface="Calibri"/>
                <a:cs typeface="Angsana New"/>
              </a:rPr>
              <a:t/>
            </a:r>
            <a:br>
              <a:rPr lang="en-US" dirty="0">
                <a:latin typeface="TH SarabunIT๙"/>
                <a:ea typeface="Calibri"/>
                <a:cs typeface="Angsana New"/>
              </a:rPr>
            </a:br>
            <a:endParaRPr lang="en-US" dirty="0">
              <a:effectLst/>
              <a:latin typeface="TH SarabunIT๙"/>
              <a:ea typeface="Calibri"/>
              <a:cs typeface="Angsana New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560" y="1412776"/>
            <a:ext cx="8280920" cy="4942784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th-TH" sz="3200" b="1" spc="-100" dirty="0" smtClean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        เพื่อ</a:t>
            </a:r>
            <a:r>
              <a:rPr lang="th-TH" sz="3200" b="1" spc="-100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การพัฒนาศึกษานิเทศก์ และครูแกนนำโรงเรียนที่เป็นหน่วยขับเคลื่อนโรงเรียนคุณธรรม </a:t>
            </a:r>
            <a:r>
              <a:rPr lang="en-US" sz="3200" b="1" spc="-100" dirty="0" smtClean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</a:t>
            </a:r>
          </a:p>
          <a:p>
            <a:pPr marL="68580" lvl="0" indent="0">
              <a:buClr>
                <a:srgbClr val="ECE9C6"/>
              </a:buClr>
              <a:buNone/>
            </a:pPr>
            <a:r>
              <a:rPr lang="th-TH" sz="3200" b="1" spc="-100" dirty="0" smtClean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               ให้</a:t>
            </a:r>
            <a:r>
              <a:rPr lang="th-TH" sz="3200" b="1" spc="-100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มีความรู้ ความเข้าใจ และสามารถขับเคลื่อนกิจกรรมในโครงการโรงเรียนคุณธรรม สร้างเครือข่ายชุมชนองค์กรแห่งคุณธรรม  โดยขอความร่วมมือจากหน่วยงาน และองค์กรที่ทำงานด้านคุณธรรมอย่างเป็นรูปธรรมชัดเจน และมีความต่อเนื่อง </a:t>
            </a:r>
            <a:endParaRPr lang="th-TH" sz="3200" b="1" spc="-100" dirty="0" smtClean="0">
              <a:solidFill>
                <a:srgbClr val="FFFF00"/>
              </a:solidFill>
              <a:latin typeface="TH SarabunPSK" panose="020B0500040200020003" pitchFamily="34" charset="-34"/>
              <a:ea typeface="Calibri"/>
              <a:cs typeface="TH SarabunPSK" panose="020B0500040200020003" pitchFamily="34" charset="-34"/>
            </a:endParaRPr>
          </a:p>
          <a:p>
            <a:pPr marL="68580" indent="0">
              <a:buNone/>
            </a:pPr>
            <a:r>
              <a:rPr lang="th-TH" sz="3200" b="1" spc="-100" dirty="0" smtClean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               ให้</a:t>
            </a:r>
            <a:r>
              <a:rPr lang="th-TH" sz="3200" b="1" spc="-100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ตระหนักรู้ เข้าใจ และมีกระบวนการคิด อย่างมีเหตุผล ซึมซับคุณค่าแห่งคุณธรรมความดีอย่างเป็น</a:t>
            </a:r>
            <a:r>
              <a:rPr lang="th-TH" sz="3200" b="1" spc="-100" dirty="0" smtClean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ธรรมชาติ สร้าง</a:t>
            </a:r>
            <a:r>
              <a:rPr lang="th-TH" sz="3200" b="1" spc="-100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ความรู้สึกผิดชอบชั่วดี และภูมิใจในการท้าความดี  </a:t>
            </a:r>
            <a:r>
              <a:rPr lang="en-US" sz="3200" b="1" spc="-100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/>
            </a:r>
            <a:br>
              <a:rPr lang="en-US" sz="3200" b="1" spc="-100" dirty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</a:br>
            <a:r>
              <a:rPr lang="th-TH" sz="3200" b="1" spc="-100" dirty="0" smtClean="0">
                <a:solidFill>
                  <a:srgbClr val="FFFF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           </a:t>
            </a:r>
            <a:endParaRPr lang="th-TH" sz="3200" b="1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ลูกศรขวา 3"/>
          <p:cNvSpPr/>
          <p:nvPr/>
        </p:nvSpPr>
        <p:spPr>
          <a:xfrm>
            <a:off x="1754238" y="2603857"/>
            <a:ext cx="267778" cy="48463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238" y="4581128"/>
            <a:ext cx="258763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111988"/>
            <a:ext cx="1564599" cy="72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225" y="6132513"/>
            <a:ext cx="1392497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009" y="6111987"/>
            <a:ext cx="1362976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521" y="6132513"/>
            <a:ext cx="1489679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143" y="6111988"/>
            <a:ext cx="1566863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619" y="6132513"/>
            <a:ext cx="1566863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567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80956" y="260648"/>
            <a:ext cx="8064896" cy="270091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th-TH" sz="4800" b="1" dirty="0" smtClean="0"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กลุ่มเป้าหมาย</a:t>
            </a:r>
            <a:r>
              <a:rPr lang="th-TH" sz="4800" b="1" dirty="0"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การพัฒนา</a:t>
            </a:r>
            <a:r>
              <a:rPr lang="en-US" sz="3600" b="1" dirty="0"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/>
            </a:r>
            <a:br>
              <a:rPr lang="en-US" sz="3600" b="1" dirty="0"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</a:br>
            <a:r>
              <a:rPr lang="th-TH" sz="3600" dirty="0"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     </a:t>
            </a:r>
            <a:r>
              <a:rPr lang="en-US" sz="4400" b="1" dirty="0" smtClean="0">
                <a:solidFill>
                  <a:schemeClr val="tx1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1</a:t>
            </a:r>
            <a:r>
              <a:rPr lang="th-TH" sz="4400" b="1" dirty="0">
                <a:solidFill>
                  <a:schemeClr val="tx1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) </a:t>
            </a:r>
            <a:r>
              <a:rPr lang="th-TH" sz="4400" b="1" dirty="0" smtClean="0">
                <a:solidFill>
                  <a:schemeClr val="tx1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 ศึกษานิเทศก์ ทุก</a:t>
            </a:r>
            <a:r>
              <a:rPr lang="th-TH" sz="4400" b="1" dirty="0">
                <a:solidFill>
                  <a:schemeClr val="tx1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คน</a:t>
            </a:r>
            <a:r>
              <a:rPr lang="en-US" sz="4400" b="1" dirty="0">
                <a:solidFill>
                  <a:schemeClr val="tx1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/>
            </a:r>
            <a:br>
              <a:rPr lang="en-US" sz="4400" b="1" dirty="0">
                <a:solidFill>
                  <a:schemeClr val="tx1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</a:br>
            <a:r>
              <a:rPr lang="th-TH" sz="4400" b="1" dirty="0">
                <a:solidFill>
                  <a:schemeClr val="tx1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     </a:t>
            </a:r>
            <a:r>
              <a:rPr lang="en-US" sz="4400" b="1" dirty="0" smtClean="0">
                <a:solidFill>
                  <a:schemeClr val="tx1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2</a:t>
            </a:r>
            <a:r>
              <a:rPr lang="th-TH" sz="4400" b="1" dirty="0">
                <a:solidFill>
                  <a:schemeClr val="tx1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) </a:t>
            </a:r>
            <a:r>
              <a:rPr lang="th-TH" sz="4400" b="1" dirty="0" smtClean="0">
                <a:solidFill>
                  <a:schemeClr val="tx1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 ครู</a:t>
            </a:r>
            <a:r>
              <a:rPr lang="th-TH" sz="4400" b="1" dirty="0">
                <a:solidFill>
                  <a:schemeClr val="tx1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แกนนำโรงเรียนที่เป็นหน่วยขับเคลื่อนโรงเรียนคุณธรรม </a:t>
            </a:r>
            <a:r>
              <a:rPr lang="th-TH" sz="4400" b="1" dirty="0" smtClean="0">
                <a:solidFill>
                  <a:schemeClr val="tx1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 จำนวน </a:t>
            </a:r>
            <a:r>
              <a:rPr lang="en-US" sz="4400" b="1" dirty="0">
                <a:solidFill>
                  <a:schemeClr val="tx1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17</a:t>
            </a:r>
            <a:r>
              <a:rPr lang="th-TH" sz="4400" b="1" dirty="0">
                <a:solidFill>
                  <a:schemeClr val="tx1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 </a:t>
            </a:r>
            <a:r>
              <a:rPr lang="th-TH" sz="4400" b="1" dirty="0" smtClean="0">
                <a:solidFill>
                  <a:schemeClr val="tx1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 โรงเรียนๆ </a:t>
            </a:r>
            <a:r>
              <a:rPr lang="th-TH" sz="4400" b="1" dirty="0">
                <a:solidFill>
                  <a:schemeClr val="tx1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ละ </a:t>
            </a:r>
            <a:r>
              <a:rPr lang="en-US" sz="4400" b="1" dirty="0">
                <a:solidFill>
                  <a:schemeClr val="tx1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4 </a:t>
            </a:r>
            <a:r>
              <a:rPr lang="th-TH" sz="4400" b="1" dirty="0">
                <a:solidFill>
                  <a:schemeClr val="tx1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คน </a:t>
            </a:r>
            <a:endParaRPr lang="th-TH" sz="44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99592" y="2996951"/>
            <a:ext cx="7772400" cy="3024337"/>
          </a:xfrm>
        </p:spPr>
        <p:txBody>
          <a:bodyPr>
            <a:normAutofit/>
          </a:bodyPr>
          <a:lstStyle/>
          <a:p>
            <a:pPr marL="68580" indent="0">
              <a:spcAft>
                <a:spcPts val="0"/>
              </a:spcAft>
              <a:buNone/>
            </a:pPr>
            <a:r>
              <a:rPr lang="th-TH" sz="4400" b="1" dirty="0"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ระยะเวลาการประชุม</a:t>
            </a:r>
            <a:r>
              <a:rPr lang="th-TH" sz="4400" b="1" dirty="0" smtClean="0"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ปฏิบัติการ  </a:t>
            </a:r>
          </a:p>
          <a:p>
            <a:pPr marL="68580" indent="0">
              <a:spcAft>
                <a:spcPts val="0"/>
              </a:spcAft>
              <a:buNone/>
            </a:pPr>
            <a:r>
              <a:rPr lang="th-TH" sz="3600" b="1" dirty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 </a:t>
            </a:r>
            <a:r>
              <a:rPr lang="th-TH" sz="3600" b="1" dirty="0" smtClean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        </a:t>
            </a:r>
            <a:r>
              <a:rPr lang="th-TH" sz="4000" b="1" dirty="0" smtClean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วัน</a:t>
            </a:r>
            <a:r>
              <a:rPr lang="th-TH" sz="4000" b="1" dirty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เสาร์ที่ </a:t>
            </a:r>
            <a:r>
              <a:rPr lang="en-US" sz="4000" b="1" dirty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14 </a:t>
            </a:r>
            <a:r>
              <a:rPr lang="th-TH" sz="4000" b="1" dirty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กรกฎาคม </a:t>
            </a:r>
            <a:r>
              <a:rPr lang="en-US" sz="4000" b="1" dirty="0" smtClean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2561</a:t>
            </a:r>
            <a:r>
              <a:rPr lang="en-US" sz="3600" b="1" dirty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 </a:t>
            </a:r>
          </a:p>
          <a:p>
            <a:pPr marL="68580" indent="0">
              <a:buNone/>
            </a:pPr>
            <a:r>
              <a:rPr lang="th-TH" sz="4400" b="1" dirty="0" smtClean="0"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สถานที่</a:t>
            </a:r>
            <a:r>
              <a:rPr lang="th-TH" sz="4400" b="1" dirty="0"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การประชุม</a:t>
            </a:r>
            <a:r>
              <a:rPr lang="th-TH" sz="4400" b="1" dirty="0" smtClean="0">
                <a:solidFill>
                  <a:srgbClr val="FFFF00"/>
                </a:solidFill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ปฏิบัติการ  </a:t>
            </a:r>
          </a:p>
          <a:p>
            <a:pPr marL="68580" indent="0">
              <a:buNone/>
            </a:pPr>
            <a:r>
              <a:rPr lang="th-TH" sz="3600" b="1" dirty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 </a:t>
            </a:r>
            <a:r>
              <a:rPr lang="th-TH" sz="3600" b="1" dirty="0" smtClean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        </a:t>
            </a:r>
            <a:r>
              <a:rPr lang="th-TH" sz="4000" b="1" dirty="0" smtClean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โรงเรียน</a:t>
            </a:r>
            <a:r>
              <a:rPr lang="th-TH" sz="4000" b="1" dirty="0">
                <a:latin typeface="TH SarabunIT๙" panose="020B0500040200020003" pitchFamily="34" charset="-34"/>
                <a:ea typeface="Calibri"/>
                <a:cs typeface="TH SarabunIT๙" panose="020B0500040200020003" pitchFamily="34" charset="-34"/>
              </a:rPr>
              <a:t>บ้านตะโล๊ะใส </a:t>
            </a:r>
            <a:endParaRPr lang="th-TH" sz="40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107" y="6132839"/>
            <a:ext cx="1412991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404" y="6119717"/>
            <a:ext cx="1432703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651" y="6132512"/>
            <a:ext cx="1415390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787" y="6132839"/>
            <a:ext cx="1566863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132513"/>
            <a:ext cx="1566863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099" y="6132839"/>
            <a:ext cx="1384902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564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ชุดรูปแบบ3">
  <a:themeElements>
    <a:clrScheme name="ปกแข็ง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รถไฟใต้ดิน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รถไฟใต้ดิน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1224</Words>
  <Application>Microsoft Office PowerPoint</Application>
  <PresentationFormat>On-screen Show (4:3)</PresentationFormat>
  <Paragraphs>138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41" baseType="lpstr">
      <vt:lpstr>Angsana New</vt:lpstr>
      <vt:lpstr>Arial</vt:lpstr>
      <vt:lpstr>Browallia New</vt:lpstr>
      <vt:lpstr>Calibri</vt:lpstr>
      <vt:lpstr>Consolas</vt:lpstr>
      <vt:lpstr>Corbel</vt:lpstr>
      <vt:lpstr>DilleniaUPC</vt:lpstr>
      <vt:lpstr>Harrington</vt:lpstr>
      <vt:lpstr>PSLFreestyleSP</vt:lpstr>
      <vt:lpstr>Tahoma</vt:lpstr>
      <vt:lpstr>TH Charmonman</vt:lpstr>
      <vt:lpstr>TH Fah kwang</vt:lpstr>
      <vt:lpstr>TH Sarabun New</vt:lpstr>
      <vt:lpstr>TH SarabunIT๙</vt:lpstr>
      <vt:lpstr>TH SarabunPSK</vt:lpstr>
      <vt:lpstr>Wingdings</vt:lpstr>
      <vt:lpstr>Wingdings 2</vt:lpstr>
      <vt:lpstr>Wingdings 3</vt:lpstr>
      <vt:lpstr>ชุดรูปแบบ3</vt:lpstr>
      <vt:lpstr> กิจกรรมประชุมปฏิบัติการ การพัฒนาศึกษานิเทศก์ และครูแกนนำในโรงเรียน ที่เป็นหน่วยขับเคลื่อนโรงเรียนคุณธรรม  สำนักงานเขตพื้นที่การศึกษาประถมศึกษาสตูล ประจำปีงบประมาณ 2561  </vt:lpstr>
      <vt:lpstr>วิสัยทัศน์ของศูนย์โรงเรียนคุณธรรม  มูลนิธิยุวสถิรคุณ</vt:lpstr>
      <vt:lpstr>โรงเรียนคุณธรรมกับการเปลี่ยนแปลง </vt:lpstr>
      <vt:lpstr>ตัวอย่างพฤติกรรมนักเรียนที่แก้ไขได้สำเร็จ</vt:lpstr>
      <vt:lpstr>PowerPoint Presentation</vt:lpstr>
      <vt:lpstr>ผลพลอยได้จากการพัฒนาโรงเรียนคุณธรรม</vt:lpstr>
      <vt:lpstr>PowerPoint Presentation</vt:lpstr>
      <vt:lpstr>วัตถุประสงค์ของการประชุมปฏิบัติการฯ  </vt:lpstr>
      <vt:lpstr>กลุ่มเป้าหมายการพัฒนา      1)  ศึกษานิเทศก์ ทุกคน      2)  ครูแกนนำโรงเรียนที่เป็นหน่วยขับเคลื่อนโรงเรียนคุณธรรม  จำนวน 17  โรงเรียนๆ ละ 4 คน </vt:lpstr>
      <vt:lpstr>รูปแบบการประชุมปฏิบัติการ</vt:lpstr>
      <vt:lpstr>กิจกรรมแบ่งกลุ่มการเรียนรู้ 4 ฐานการเรียนรู้ </vt:lpstr>
      <vt:lpstr>การยกระดับโรงเรียนดีต้องมีที่ยืน</vt:lpstr>
      <vt:lpstr>การตรวจสอบคุณภาพ ระดับ 2 ดาว  (สำนักงานเขตพื้นที่การศึกษาเป็นผู้ตรวจสอบ)</vt:lpstr>
      <vt:lpstr>การตรวจสอบคุณภาพ ระดับ 2 ดาว  (สำนักงานเขตพื้นที่การศึกษาเป็นผู้ตรวจสอบ)</vt:lpstr>
      <vt:lpstr>ผู้รับผิดชอบการจัดประชุมปฏิบัติการ       1) นายสนาน  สุวรรณละออง  ศึกษานิเทศก์       2) นายอัมพล  เอียดนุช  ศึกษานิเทศก์  คณะทำงานและวิทยากรการประชุมปฏิบัติการ      1) ผู้บริหารโรงเรียนเครือข่ายในโครงการ 4 คน          (1) นางอนิตา  ปีมะสาร  ผอ.ร.ร. บ้านตันหยงกาโบยฯ          (2) นายประดิษฐ์  คชสวัสดิ์ ผอ.ร.ร. บ้านทุ่งมะปรัง           (3) นายจักรี  วัฒนะ ผอ.ร.ร. โรงเรียนบ้านกาลูบี           (4) นายสมศักดิ์  รักสัตย์ ผอ.ร.ร. โรงเรียนบ้านควนล่อน </vt:lpstr>
      <vt:lpstr>คณะทำงานและวิทยากรการประชุมปฏิบัติการ (ต่อ)</vt:lpstr>
      <vt:lpstr>12 ความคาดหวัง  หน่วยขับเคลื่อนโรงเรียนคุณธรรม(ต้นแบบ)   ระดับเขตพื้นที่การศึกษาประถมศึกษา </vt:lpstr>
      <vt:lpstr>PowerPoint Presentation</vt:lpstr>
      <vt:lpstr>5 ขั้นตอน  ในการขับเคลื่อนสู่โรงเรียนคุณธรรม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กิจกรรมประชุมปฏิบัติการ การพัฒนาศึกษานิเทศก์ และครูแกนนำในโรงเรียน ที่เป็นหน่วยขับเคลื่อนโรงเรียนคุณธรรม  สำนักงานเขตพื้นที่การศึกษาประถมศึกษาสตูล ประจำปีงบประมาณ 2561</dc:title>
  <dc:creator>sanan</dc:creator>
  <cp:lastModifiedBy>napadon2513@icloud.com</cp:lastModifiedBy>
  <cp:revision>22</cp:revision>
  <dcterms:created xsi:type="dcterms:W3CDTF">2018-06-28T12:51:44Z</dcterms:created>
  <dcterms:modified xsi:type="dcterms:W3CDTF">2018-07-04T04:09:22Z</dcterms:modified>
</cp:coreProperties>
</file>